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handoutMasterIdLst>
    <p:handoutMasterId r:id="rId26"/>
  </p:handoutMasterIdLst>
  <p:sldIdLst>
    <p:sldId id="256" r:id="rId2"/>
    <p:sldId id="257" r:id="rId3"/>
    <p:sldId id="264" r:id="rId4"/>
    <p:sldId id="265" r:id="rId5"/>
    <p:sldId id="270" r:id="rId6"/>
    <p:sldId id="276" r:id="rId7"/>
    <p:sldId id="271" r:id="rId8"/>
    <p:sldId id="273" r:id="rId9"/>
    <p:sldId id="274" r:id="rId10"/>
    <p:sldId id="275" r:id="rId11"/>
    <p:sldId id="266" r:id="rId12"/>
    <p:sldId id="267" r:id="rId13"/>
    <p:sldId id="285" r:id="rId14"/>
    <p:sldId id="277" r:id="rId15"/>
    <p:sldId id="269" r:id="rId16"/>
    <p:sldId id="278" r:id="rId17"/>
    <p:sldId id="279" r:id="rId18"/>
    <p:sldId id="280" r:id="rId19"/>
    <p:sldId id="283" r:id="rId20"/>
    <p:sldId id="282" r:id="rId21"/>
    <p:sldId id="263" r:id="rId22"/>
    <p:sldId id="262" r:id="rId23"/>
    <p:sldId id="261"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684" autoAdjust="0"/>
  </p:normalViewPr>
  <p:slideViewPr>
    <p:cSldViewPr snapToGrid="0" snapToObjects="1">
      <p:cViewPr varScale="1">
        <p:scale>
          <a:sx n="72" d="100"/>
          <a:sy n="72" d="100"/>
        </p:scale>
        <p:origin x="1146" y="6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5F93C-A55F-994E-9E06-BA1F6423B459}" type="datetimeFigureOut">
              <a:rPr lang="en-US" smtClean="0"/>
              <a:t>12/14/2013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58EAC16-ED28-8740-AC1C-14859A7C0486}" type="slidenum">
              <a:rPr lang="en-US" smtClean="0"/>
              <a:t>‹#›</a:t>
            </a:fld>
            <a:endParaRPr lang="en-US"/>
          </a:p>
        </p:txBody>
      </p:sp>
    </p:spTree>
    <p:extLst>
      <p:ext uri="{BB962C8B-B14F-4D97-AF65-F5344CB8AC3E}">
        <p14:creationId xmlns:p14="http://schemas.microsoft.com/office/powerpoint/2010/main" val="316167240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D251897-2A2D-7D49-A5BC-519BA95EAE87}" type="datetimeFigureOut">
              <a:rPr lang="en-US" smtClean="0"/>
              <a:t>12/14/2013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75DFF5B-0938-2E48-B51D-DF761BD30E92}" type="slidenum">
              <a:rPr lang="en-US" smtClean="0"/>
              <a:t>‹#›</a:t>
            </a:fld>
            <a:endParaRPr lang="en-US"/>
          </a:p>
        </p:txBody>
      </p:sp>
    </p:spTree>
    <p:extLst>
      <p:ext uri="{BB962C8B-B14F-4D97-AF65-F5344CB8AC3E}">
        <p14:creationId xmlns:p14="http://schemas.microsoft.com/office/powerpoint/2010/main" val="317645790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1</a:t>
            </a:fld>
            <a:endParaRPr lang="en-US"/>
          </a:p>
        </p:txBody>
      </p:sp>
    </p:spTree>
    <p:extLst>
      <p:ext uri="{BB962C8B-B14F-4D97-AF65-F5344CB8AC3E}">
        <p14:creationId xmlns:p14="http://schemas.microsoft.com/office/powerpoint/2010/main" val="41546352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Highlight:</a:t>
            </a:r>
            <a:r>
              <a:rPr lang="en-US" baseline="0" dirty="0" smtClean="0"/>
              <a:t> Selection of software development model</a:t>
            </a:r>
          </a:p>
          <a:p>
            <a:r>
              <a:rPr lang="en-US" baseline="0" dirty="0" smtClean="0"/>
              <a:t>	-Work in parallel the methods to validate while developing the design</a:t>
            </a:r>
            <a:endParaRPr lang="en-US" dirty="0" smtClean="0"/>
          </a:p>
          <a:p>
            <a:r>
              <a:rPr lang="en-US" dirty="0" smtClean="0"/>
              <a:t>Highlight: Method</a:t>
            </a:r>
            <a:r>
              <a:rPr lang="en-US" baseline="0" dirty="0" smtClean="0"/>
              <a:t> for random selection – Li’s arrays</a:t>
            </a:r>
          </a:p>
          <a:p>
            <a:r>
              <a:rPr lang="en-US" baseline="0" dirty="0" smtClean="0"/>
              <a:t>	-</a:t>
            </a:r>
          </a:p>
          <a:p>
            <a:r>
              <a:rPr lang="en-US" baseline="0" dirty="0" smtClean="0"/>
              <a:t>Highlight: Trending to greater accuracy of fitness values</a:t>
            </a:r>
          </a:p>
          <a:p>
            <a:r>
              <a:rPr lang="en-US" baseline="0" dirty="0" smtClean="0"/>
              <a:t>1) User selected percentage (10-30 %) of total population is  fit enough to be parents</a:t>
            </a:r>
          </a:p>
          <a:p>
            <a:r>
              <a:rPr lang="en-US" baseline="0" dirty="0" smtClean="0"/>
              <a:t>2) Half and half to cross over making children</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3) User selected percentage (10-30%) of children get mutated </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*After</a:t>
            </a:r>
            <a:r>
              <a:rPr lang="en-US" baseline="0" dirty="0" smtClean="0"/>
              <a:t> Testing is done: “Testing to refine inputs” as one of the highlights</a:t>
            </a:r>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2</a:t>
            </a:fld>
            <a:endParaRPr lang="en-US"/>
          </a:p>
        </p:txBody>
      </p:sp>
    </p:spTree>
    <p:extLst>
      <p:ext uri="{BB962C8B-B14F-4D97-AF65-F5344CB8AC3E}">
        <p14:creationId xmlns:p14="http://schemas.microsoft.com/office/powerpoint/2010/main" val="3267711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may have to narrow this down…</a:t>
            </a:r>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4</a:t>
            </a:fld>
            <a:endParaRPr lang="en-US"/>
          </a:p>
        </p:txBody>
      </p:sp>
    </p:spTree>
    <p:extLst>
      <p:ext uri="{BB962C8B-B14F-4D97-AF65-F5344CB8AC3E}">
        <p14:creationId xmlns:p14="http://schemas.microsoft.com/office/powerpoint/2010/main" val="34941517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10</a:t>
            </a:fld>
            <a:endParaRPr lang="en-US"/>
          </a:p>
        </p:txBody>
      </p:sp>
    </p:spTree>
    <p:extLst>
      <p:ext uri="{BB962C8B-B14F-4D97-AF65-F5344CB8AC3E}">
        <p14:creationId xmlns:p14="http://schemas.microsoft.com/office/powerpoint/2010/main" val="13200343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6575" y="503238"/>
            <a:ext cx="3140075" cy="2354262"/>
          </a:xfrm>
        </p:spPr>
      </p:sp>
      <p:sp>
        <p:nvSpPr>
          <p:cNvPr id="3" name="Notes Placeholder 2"/>
          <p:cNvSpPr>
            <a:spLocks noGrp="1"/>
          </p:cNvSpPr>
          <p:nvPr>
            <p:ph type="body" idx="1"/>
          </p:nvPr>
        </p:nvSpPr>
        <p:spPr/>
        <p:txBody>
          <a:bodyPr>
            <a:normAutofit fontScale="25000" lnSpcReduction="20000"/>
          </a:bodyPr>
          <a:lstStyle/>
          <a:p>
            <a:r>
              <a:rPr lang="en-US" sz="1400" b="1" kern="1200" dirty="0" smtClean="0">
                <a:solidFill>
                  <a:schemeClr val="tx1"/>
                </a:solidFill>
                <a:latin typeface="+mn-lt"/>
                <a:ea typeface="+mn-ea"/>
                <a:cs typeface="+mn-cs"/>
              </a:rPr>
              <a:t>Custom animation effects: motion paths with auto-reverse, varying speeds</a:t>
            </a:r>
          </a:p>
          <a:p>
            <a:r>
              <a:rPr lang="en-US" sz="1400" kern="1200" dirty="0" smtClean="0">
                <a:solidFill>
                  <a:schemeClr val="tx1"/>
                </a:solidFill>
                <a:latin typeface="+mn-lt"/>
                <a:ea typeface="+mn-ea"/>
                <a:cs typeface="+mn-cs"/>
              </a:rPr>
              <a:t>(Advanced)</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To reproduce the shape effects on this slide, do the following:</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smtClean="0"/>
              <a:t>On the </a:t>
            </a:r>
            <a:r>
              <a:rPr lang="en-US" b="1" dirty="0" smtClean="0"/>
              <a:t>Home</a:t>
            </a:r>
            <a:r>
              <a:rPr lang="en-US" dirty="0" smtClean="0"/>
              <a:t> tab, in the </a:t>
            </a:r>
            <a:r>
              <a:rPr lang="en-US" b="1" dirty="0" smtClean="0"/>
              <a:t>Slides</a:t>
            </a:r>
            <a:r>
              <a:rPr lang="en-US" baseline="0" dirty="0" smtClean="0"/>
              <a:t> group, click </a:t>
            </a:r>
            <a:r>
              <a:rPr lang="en-US" b="1" baseline="0" dirty="0" smtClean="0"/>
              <a:t>Layout</a:t>
            </a:r>
            <a:r>
              <a:rPr lang="en-US" baseline="0" dirty="0" smtClean="0"/>
              <a:t>, and then click </a:t>
            </a:r>
            <a:r>
              <a:rPr lang="en-US" b="1" baseline="0" dirty="0" smtClean="0"/>
              <a:t>Blank</a:t>
            </a:r>
            <a:r>
              <a:rPr lang="en-US" baseline="0" dirty="0" smtClean="0"/>
              <a:t>.</a:t>
            </a:r>
            <a:endParaRPr lang="en-US" dirty="0" smtClean="0"/>
          </a:p>
          <a:p>
            <a:pPr marL="228600" lvl="0" indent="-228600">
              <a:buFont typeface="+mj-lt"/>
              <a:buAutoNum type="arabicPeriod"/>
            </a:pP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Home</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Drawing</a:t>
            </a:r>
            <a:r>
              <a:rPr lang="en-US" sz="1200" kern="1200" dirty="0" smtClean="0">
                <a:solidFill>
                  <a:schemeClr val="tx1"/>
                </a:solidFill>
                <a:latin typeface="+mn-lt"/>
                <a:ea typeface="+mn-ea"/>
                <a:cs typeface="+mn-cs"/>
              </a:rPr>
              <a:t> group, click </a:t>
            </a:r>
            <a:r>
              <a:rPr lang="en-US" sz="1200" b="1" kern="1200" dirty="0" smtClean="0">
                <a:solidFill>
                  <a:schemeClr val="tx1"/>
                </a:solidFill>
                <a:latin typeface="+mn-lt"/>
                <a:ea typeface="+mn-ea"/>
                <a:cs typeface="+mn-cs"/>
              </a:rPr>
              <a:t>Shapes</a:t>
            </a:r>
            <a:r>
              <a:rPr lang="en-US" sz="1200" kern="1200" dirty="0" smtClean="0">
                <a:solidFill>
                  <a:schemeClr val="tx1"/>
                </a:solidFill>
                <a:latin typeface="+mn-lt"/>
                <a:ea typeface="+mn-ea"/>
                <a:cs typeface="+mn-cs"/>
              </a:rPr>
              <a:t>, and then under </a:t>
            </a:r>
            <a:r>
              <a:rPr lang="en-US" sz="1200" b="1" kern="1200" dirty="0" smtClean="0">
                <a:solidFill>
                  <a:schemeClr val="tx1"/>
                </a:solidFill>
                <a:latin typeface="+mn-lt"/>
                <a:ea typeface="+mn-ea"/>
                <a:cs typeface="+mn-cs"/>
              </a:rPr>
              <a:t>Rectangles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Rectangle </a:t>
            </a:r>
            <a:r>
              <a:rPr lang="en-US" sz="1200" kern="1200" dirty="0" smtClean="0">
                <a:solidFill>
                  <a:schemeClr val="tx1"/>
                </a:solidFill>
                <a:latin typeface="+mn-lt"/>
                <a:ea typeface="+mn-ea"/>
                <a:cs typeface="+mn-cs"/>
              </a:rPr>
              <a:t>(first option from the left). On the slide, drag to draw the first rectangle.</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In</a:t>
            </a:r>
            <a:r>
              <a:rPr lang="en-US" sz="1200" kern="1200" dirty="0" smtClean="0">
                <a:solidFill>
                  <a:schemeClr val="tx1"/>
                </a:solidFill>
                <a:latin typeface="+mn-lt"/>
                <a:ea typeface="+mn-ea"/>
                <a:cs typeface="+mn-cs"/>
              </a:rPr>
              <a:t>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10.5”</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 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 </a:t>
            </a:r>
            <a:r>
              <a:rPr lang="en-US" sz="1200" kern="1200" baseline="0" dirty="0" smtClean="0">
                <a:solidFill>
                  <a:schemeClr val="tx1"/>
                </a:solidFill>
                <a:latin typeface="+mn-lt"/>
                <a:ea typeface="+mn-ea"/>
                <a:cs typeface="+mn-cs"/>
              </a:rPr>
              <a:t>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click</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a:t>
            </a:r>
            <a:r>
              <a:rPr lang="en-US" sz="1200" b="0" kern="1200" baseline="0" dirty="0" smtClean="0">
                <a:solidFill>
                  <a:schemeClr val="tx1"/>
                </a:solidFill>
                <a:latin typeface="+mn-lt"/>
                <a:ea typeface="+mn-ea"/>
                <a:cs typeface="+mn-cs"/>
              </a:rPr>
              <a:t> then do the following:</a:t>
            </a:r>
          </a:p>
          <a:p>
            <a:pPr marL="685800" lvl="1" indent="-228600">
              <a:buFont typeface="Arial" pitchFamily="34" charset="0"/>
              <a:buChar char="•"/>
            </a:pPr>
            <a:r>
              <a:rPr lang="en-US" sz="1200" b="0" kern="1200" baseline="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and click </a:t>
            </a:r>
            <a:r>
              <a:rPr lang="en-US" sz="1200" b="1" kern="1200" dirty="0" smtClean="0">
                <a:solidFill>
                  <a:schemeClr val="tx1"/>
                </a:solidFill>
                <a:latin typeface="+mn-lt"/>
                <a:ea typeface="+mn-ea"/>
                <a:cs typeface="+mn-cs"/>
              </a:rPr>
              <a:t>More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Colors</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In</a:t>
            </a:r>
            <a:r>
              <a:rPr lang="en-US" sz="1200" b="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Colors</a:t>
            </a:r>
            <a:r>
              <a:rPr lang="en-US" sz="1200" b="0" kern="1200" baseline="0" dirty="0" smtClean="0">
                <a:solidFill>
                  <a:schemeClr val="tx1"/>
                </a:solidFill>
                <a:latin typeface="+mn-lt"/>
                <a:ea typeface="+mn-ea"/>
                <a:cs typeface="+mn-cs"/>
              </a:rPr>
              <a:t> dialog box, o</a:t>
            </a:r>
            <a:r>
              <a:rPr lang="en-US" sz="1200" kern="1200" dirty="0" smtClean="0">
                <a:solidFill>
                  <a:schemeClr val="tx1"/>
                </a:solidFill>
                <a:latin typeface="+mn-lt"/>
                <a:ea typeface="+mn-ea"/>
                <a:cs typeface="+mn-cs"/>
              </a:rPr>
              <a:t>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tab, </a:t>
            </a:r>
            <a:r>
              <a:rPr lang="en-US" sz="1200" dirty="0" smtClean="0"/>
              <a:t>enter values for </a:t>
            </a:r>
            <a:r>
              <a:rPr lang="en-US" sz="1200" b="0" dirty="0" smtClean="0"/>
              <a:t>Red: </a:t>
            </a:r>
            <a:r>
              <a:rPr lang="en-US" sz="1200" b="1" dirty="0" smtClean="0"/>
              <a:t>86</a:t>
            </a:r>
            <a:r>
              <a:rPr lang="en-US" sz="1200" dirty="0" smtClean="0"/>
              <a:t>, </a:t>
            </a:r>
            <a:r>
              <a:rPr lang="en-US" sz="1200" b="0" dirty="0" smtClean="0"/>
              <a:t>Green: </a:t>
            </a:r>
            <a:r>
              <a:rPr lang="en-US" sz="1200" b="1" dirty="0" smtClean="0"/>
              <a:t>113</a:t>
            </a:r>
            <a:r>
              <a:rPr lang="en-US" sz="1200" dirty="0" smtClean="0"/>
              <a:t>, </a:t>
            </a:r>
            <a:r>
              <a:rPr lang="en-US" sz="1200" b="0" dirty="0" smtClean="0"/>
              <a:t>Blue: </a:t>
            </a:r>
            <a:r>
              <a:rPr lang="en-US" sz="1200" b="1" dirty="0" smtClean="0"/>
              <a:t>118</a:t>
            </a:r>
            <a:r>
              <a:rPr lang="en-US" sz="1200" dirty="0" smtClean="0"/>
              <a:t>.</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 </a:t>
            </a:r>
            <a:endParaRPr lang="en-US" sz="1200" dirty="0" smtClean="0"/>
          </a:p>
          <a:p>
            <a:pPr marL="228600" lvl="0" indent="-228600">
              <a:buFont typeface="+mj-lt"/>
              <a:buAutoNum type="arabicPeriod"/>
            </a:pPr>
            <a:r>
              <a:rPr lang="en-US" sz="1200" kern="1200" dirty="0" smtClean="0">
                <a:solidFill>
                  <a:schemeClr val="tx1"/>
                </a:solidFill>
                <a:latin typeface="+mn-lt"/>
                <a:ea typeface="+mn-ea"/>
                <a:cs typeface="+mn-cs"/>
              </a:rPr>
              <a:t>Also</a:t>
            </a:r>
            <a:r>
              <a:rPr lang="en-US" sz="1200" kern="1200" baseline="0" dirty="0" smtClean="0">
                <a:solidFill>
                  <a:schemeClr val="tx1"/>
                </a:solidFill>
                <a:latin typeface="+mn-lt"/>
                <a:ea typeface="+mn-ea"/>
                <a:cs typeface="+mn-cs"/>
              </a:rPr>
              <a:t> in </a:t>
            </a:r>
            <a:r>
              <a:rPr lang="en-US" sz="1200" kern="1200" dirty="0" smtClean="0">
                <a:solidFill>
                  <a:schemeClr val="tx1"/>
                </a:solidFill>
                <a:latin typeface="+mn-lt"/>
                <a:ea typeface="+mn-ea"/>
                <a:cs typeface="+mn-cs"/>
              </a:rPr>
              <a:t>the </a:t>
            </a:r>
            <a:r>
              <a:rPr lang="en-US" sz="1200" b="1" kern="1200" dirty="0" smtClean="0">
                <a:solidFill>
                  <a:schemeClr val="tx1"/>
                </a:solidFill>
                <a:latin typeface="+mn-lt"/>
                <a:ea typeface="+mn-ea"/>
                <a:cs typeface="+mn-cs"/>
              </a:rPr>
              <a:t>Format Shape </a:t>
            </a:r>
            <a:r>
              <a:rPr lang="en-US" sz="1200" kern="1200" dirty="0" smtClean="0">
                <a:solidFill>
                  <a:schemeClr val="tx1"/>
                </a:solidFill>
                <a:latin typeface="+mn-lt"/>
                <a:ea typeface="+mn-ea"/>
                <a:cs typeface="+mn-cs"/>
              </a:rPr>
              <a:t>dialog box, in the left pane, click </a:t>
            </a:r>
            <a:r>
              <a:rPr lang="en-US" sz="1200" b="1" kern="1200" dirty="0" smtClean="0">
                <a:solidFill>
                  <a:schemeClr val="tx1"/>
                </a:solidFill>
                <a:latin typeface="+mn-lt"/>
                <a:ea typeface="+mn-ea"/>
                <a:cs typeface="+mn-cs"/>
              </a:rPr>
              <a:t>Line Color</a:t>
            </a:r>
            <a:r>
              <a:rPr lang="en-US" sz="1200" b="0" kern="1200" dirty="0" smtClean="0">
                <a:solidFill>
                  <a:schemeClr val="tx1"/>
                </a:solidFill>
                <a:latin typeface="+mn-lt"/>
                <a:ea typeface="+mn-ea"/>
                <a:cs typeface="+mn-cs"/>
              </a:rPr>
              <a:t>,</a:t>
            </a:r>
            <a:r>
              <a:rPr lang="en-US" sz="1200" b="0" kern="1200" baseline="0" dirty="0" smtClean="0">
                <a:solidFill>
                  <a:schemeClr val="tx1"/>
                </a:solidFill>
                <a:latin typeface="+mn-lt"/>
                <a:ea typeface="+mn-ea"/>
                <a:cs typeface="+mn-cs"/>
              </a:rPr>
              <a:t> and then in</a:t>
            </a:r>
            <a:r>
              <a:rPr lang="en-US" sz="1200" b="0"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the </a:t>
            </a:r>
            <a:r>
              <a:rPr lang="en-US" sz="1200" b="1" kern="1200" dirty="0" smtClean="0">
                <a:solidFill>
                  <a:schemeClr val="tx1"/>
                </a:solidFill>
                <a:latin typeface="+mn-lt"/>
                <a:ea typeface="+mn-ea"/>
                <a:cs typeface="+mn-cs"/>
              </a:rPr>
              <a:t>Line Color </a:t>
            </a:r>
            <a:r>
              <a:rPr lang="en-US" sz="1200" kern="1200" dirty="0" smtClean="0">
                <a:solidFill>
                  <a:schemeClr val="tx1"/>
                </a:solidFill>
                <a:latin typeface="+mn-lt"/>
                <a:ea typeface="+mn-ea"/>
                <a:cs typeface="+mn-cs"/>
              </a:rPr>
              <a:t>pane, click </a:t>
            </a:r>
            <a:r>
              <a:rPr lang="en-US" sz="1200" b="1" kern="1200" dirty="0" smtClean="0">
                <a:solidFill>
                  <a:schemeClr val="tx1"/>
                </a:solidFill>
                <a:latin typeface="+mn-lt"/>
                <a:ea typeface="+mn-ea"/>
                <a:cs typeface="+mn-cs"/>
              </a:rPr>
              <a:t>No line</a:t>
            </a:r>
            <a:r>
              <a:rPr lang="en-US" sz="1200" b="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Select the rectangle.</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Home</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Clipboard</a:t>
            </a:r>
            <a:r>
              <a:rPr lang="en-US" sz="1200" kern="1200" dirty="0" smtClean="0">
                <a:solidFill>
                  <a:schemeClr val="tx1"/>
                </a:solidFill>
                <a:latin typeface="+mn-lt"/>
                <a:ea typeface="+mn-ea"/>
                <a:cs typeface="+mn-cs"/>
              </a:rPr>
              <a:t> group, click</a:t>
            </a:r>
            <a:r>
              <a:rPr lang="en-US" sz="1200" kern="1200" baseline="0" dirty="0" smtClean="0">
                <a:solidFill>
                  <a:schemeClr val="tx1"/>
                </a:solidFill>
                <a:latin typeface="+mn-lt"/>
                <a:ea typeface="+mn-ea"/>
                <a:cs typeface="+mn-cs"/>
              </a:rPr>
              <a:t> the arrow under</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Paste, </a:t>
            </a:r>
            <a:r>
              <a:rPr lang="en-US" sz="1200" kern="1200" dirty="0" smtClean="0">
                <a:solidFill>
                  <a:schemeClr val="tx1"/>
                </a:solidFill>
                <a:latin typeface="+mn-lt"/>
                <a:ea typeface="+mn-ea"/>
                <a:cs typeface="+mn-cs"/>
              </a:rPr>
              <a:t>and then click </a:t>
            </a:r>
            <a:r>
              <a:rPr lang="en-US" sz="1200" b="1" kern="1200" dirty="0" smtClean="0">
                <a:solidFill>
                  <a:schemeClr val="tx1"/>
                </a:solidFill>
                <a:latin typeface="+mn-lt"/>
                <a:ea typeface="+mn-ea"/>
                <a:cs typeface="+mn-cs"/>
              </a:rPr>
              <a:t>Duplicate.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kern="1200" dirty="0" smtClean="0">
                <a:solidFill>
                  <a:schemeClr val="tx1"/>
                </a:solidFill>
                <a:latin typeface="+mn-lt"/>
                <a:ea typeface="+mn-ea"/>
                <a:cs typeface="+mn-cs"/>
              </a:rPr>
              <a:t>Select the duplicate 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b="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r>
              <a:rPr lang="en-US" sz="1200" kern="1200" dirty="0" smtClean="0">
                <a:solidFill>
                  <a:schemeClr val="tx1"/>
                </a:solidFill>
                <a:latin typeface="+mn-lt"/>
                <a:ea typeface="+mn-ea"/>
                <a:cs typeface="+mn-cs"/>
              </a:rPr>
              <a:t> </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4.96”</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a:t>
            </a:r>
            <a:r>
              <a:rPr lang="en-US" sz="1200" kern="1200" baseline="0" dirty="0" smtClean="0">
                <a:solidFill>
                  <a:schemeClr val="tx1"/>
                </a:solidFill>
                <a:latin typeface="+mn-lt"/>
                <a:ea typeface="+mn-ea"/>
                <a:cs typeface="+mn-cs"/>
              </a:rPr>
              <a:t> 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select</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 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and then under </a:t>
            </a:r>
            <a:r>
              <a:rPr lang="en-US" sz="1200" b="1" kern="1200" dirty="0" smtClean="0">
                <a:solidFill>
                  <a:schemeClr val="tx1"/>
                </a:solidFill>
                <a:latin typeface="+mn-lt"/>
                <a:ea typeface="+mn-ea"/>
                <a:cs typeface="+mn-cs"/>
              </a:rPr>
              <a:t>Theme Colors</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Red, Accent 2, Darker 50</a:t>
            </a:r>
            <a:r>
              <a:rPr lang="en-US" sz="1200" kern="1200" dirty="0" smtClean="0">
                <a:solidFill>
                  <a:schemeClr val="tx1"/>
                </a:solidFill>
                <a:latin typeface="+mn-lt"/>
                <a:ea typeface="+mn-ea"/>
                <a:cs typeface="+mn-cs"/>
              </a:rPr>
              <a:t>% (sixth</a:t>
            </a:r>
            <a:r>
              <a:rPr lang="en-US" sz="1200" kern="1200" baseline="0" dirty="0" smtClean="0">
                <a:solidFill>
                  <a:schemeClr val="tx1"/>
                </a:solidFill>
                <a:latin typeface="+mn-lt"/>
                <a:ea typeface="+mn-ea"/>
                <a:cs typeface="+mn-cs"/>
              </a:rPr>
              <a:t> row, sixth option from the left</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Press and hold SHIFT and select both rectangles. On the </a:t>
            </a:r>
            <a:r>
              <a:rPr lang="en-US" sz="1200" b="1" kern="1200" dirty="0" smtClean="0">
                <a:solidFill>
                  <a:schemeClr val="tx1"/>
                </a:solidFill>
                <a:latin typeface="+mn-lt"/>
                <a:ea typeface="+mn-ea"/>
                <a:cs typeface="+mn-cs"/>
              </a:rPr>
              <a:t>Home</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Drawing</a:t>
            </a:r>
            <a:r>
              <a:rPr lang="en-US" sz="1200" kern="1200" dirty="0" smtClean="0">
                <a:solidFill>
                  <a:schemeClr val="tx1"/>
                </a:solidFill>
                <a:latin typeface="+mn-lt"/>
                <a:ea typeface="+mn-ea"/>
                <a:cs typeface="+mn-cs"/>
              </a:rPr>
              <a:t> group, click </a:t>
            </a:r>
            <a:r>
              <a:rPr lang="en-US" sz="1200" b="1" kern="1200" dirty="0" smtClean="0">
                <a:solidFill>
                  <a:schemeClr val="tx1"/>
                </a:solidFill>
                <a:latin typeface="+mn-lt"/>
                <a:ea typeface="+mn-ea"/>
                <a:cs typeface="+mn-cs"/>
              </a:rPr>
              <a:t>Arrange</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point to </a:t>
            </a:r>
            <a:r>
              <a:rPr lang="en-US" sz="1200" b="1" kern="1200" dirty="0" smtClean="0">
                <a:solidFill>
                  <a:schemeClr val="tx1"/>
                </a:solidFill>
                <a:latin typeface="+mn-lt"/>
                <a:ea typeface="+mn-ea"/>
                <a:cs typeface="+mn-cs"/>
              </a:rPr>
              <a:t>Align</a:t>
            </a:r>
            <a:r>
              <a:rPr lang="en-US" sz="1200" kern="1200" dirty="0" smtClean="0">
                <a:solidFill>
                  <a:schemeClr val="tx1"/>
                </a:solidFill>
                <a:latin typeface="+mn-lt"/>
                <a:ea typeface="+mn-ea"/>
                <a:cs typeface="+mn-cs"/>
              </a:rPr>
              <a:t>, and </a:t>
            </a:r>
            <a:r>
              <a:rPr lang="en-US" sz="1200" b="0" baseline="0" dirty="0" smtClean="0"/>
              <a:t>then do the following:</a:t>
            </a:r>
          </a:p>
          <a:p>
            <a:pPr marL="685800" marR="0" lvl="1"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b="0" baseline="0" dirty="0" smtClean="0"/>
              <a:t>Click </a:t>
            </a:r>
            <a:r>
              <a:rPr lang="en-US" sz="1200" b="1" baseline="0" dirty="0" smtClean="0"/>
              <a:t>Align to Slide</a:t>
            </a:r>
            <a:r>
              <a:rPr lang="en-US" sz="1200" b="0" baseline="0" dirty="0" smtClean="0"/>
              <a:t>.</a:t>
            </a:r>
          </a:p>
          <a:p>
            <a:pPr marL="685800" marR="0" lvl="1"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b="0" baseline="0" dirty="0" smtClean="0"/>
              <a:t>Click </a:t>
            </a:r>
            <a:r>
              <a:rPr lang="en-US" sz="1200" b="1" baseline="0" dirty="0" smtClean="0"/>
              <a:t>Align Center</a:t>
            </a:r>
            <a:r>
              <a:rPr lang="en-US" sz="1200" b="0" baseline="0" dirty="0" smtClean="0"/>
              <a:t>.</a:t>
            </a:r>
          </a:p>
          <a:p>
            <a:pPr marL="685800" marR="0" lvl="1"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Click </a:t>
            </a:r>
            <a:r>
              <a:rPr lang="en-US" sz="1200" b="1" kern="1200" dirty="0" smtClean="0">
                <a:solidFill>
                  <a:schemeClr val="tx1"/>
                </a:solidFill>
                <a:latin typeface="+mn-lt"/>
                <a:ea typeface="+mn-ea"/>
                <a:cs typeface="+mn-cs"/>
              </a:rPr>
              <a:t>Align Middle</a:t>
            </a:r>
            <a:r>
              <a:rPr lang="en-US" sz="1200" b="0" kern="1200" dirty="0" smtClean="0">
                <a:solidFill>
                  <a:schemeClr val="tx1"/>
                </a:solidFill>
                <a:latin typeface="+mn-lt"/>
                <a:ea typeface="+mn-ea"/>
                <a:cs typeface="+mn-cs"/>
              </a:rPr>
              <a:t>.</a:t>
            </a:r>
            <a:endParaRPr lang="en-US" sz="1200" b="0" baseline="0" dirty="0" smtClean="0"/>
          </a:p>
          <a:p>
            <a:pPr marL="228600" lvl="0" indent="-228600">
              <a:buFont typeface="+mj-lt"/>
              <a:buNone/>
            </a:pPr>
            <a:endParaRPr lang="en-US" sz="1200" kern="1200" dirty="0" smtClean="0">
              <a:solidFill>
                <a:schemeClr val="tx1"/>
              </a:solidFill>
              <a:latin typeface="+mn-lt"/>
              <a:ea typeface="+mn-ea"/>
              <a:cs typeface="+mn-cs"/>
            </a:endParaRPr>
          </a:p>
          <a:p>
            <a:pPr marL="228600" indent="-228600">
              <a:buFont typeface="+mj-lt"/>
              <a:buNone/>
            </a:pPr>
            <a:endParaRPr lang="en-US" sz="1200" kern="1200" dirty="0" smtClean="0">
              <a:solidFill>
                <a:schemeClr val="tx1"/>
              </a:solidFill>
              <a:latin typeface="+mn-lt"/>
              <a:ea typeface="+mn-ea"/>
              <a:cs typeface="+mn-cs"/>
            </a:endParaRPr>
          </a:p>
          <a:p>
            <a:pPr marL="228600" indent="-228600">
              <a:buFont typeface="+mj-lt"/>
              <a:buNone/>
            </a:pPr>
            <a:r>
              <a:rPr lang="en-US" sz="1200" kern="1200" dirty="0" smtClean="0">
                <a:solidFill>
                  <a:schemeClr val="tx1"/>
                </a:solidFill>
                <a:latin typeface="+mn-lt"/>
                <a:ea typeface="+mn-ea"/>
                <a:cs typeface="+mn-cs"/>
              </a:rPr>
              <a:t>To reproduce the animation effects</a:t>
            </a:r>
            <a:r>
              <a:rPr lang="en-US" sz="1200" kern="1200" baseline="0" dirty="0" smtClean="0">
                <a:solidFill>
                  <a:schemeClr val="tx1"/>
                </a:solidFill>
                <a:latin typeface="+mn-lt"/>
                <a:ea typeface="+mn-ea"/>
                <a:cs typeface="+mn-cs"/>
              </a:rPr>
              <a:t> for the second rectangle on this slide</a:t>
            </a:r>
            <a:r>
              <a:rPr lang="en-US" sz="1200" kern="1200" dirty="0" smtClean="0">
                <a:solidFill>
                  <a:schemeClr val="tx1"/>
                </a:solidFill>
                <a:latin typeface="+mn-lt"/>
                <a:ea typeface="+mn-ea"/>
                <a:cs typeface="+mn-cs"/>
              </a:rPr>
              <a:t>, do the following:</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second rectangle (smaller, red).</a:t>
            </a:r>
            <a:r>
              <a:rPr lang="en-US" sz="1200" kern="1200" baseline="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group, click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b="0"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Note: </a:t>
            </a:r>
            <a:r>
              <a:rPr lang="en-US" sz="1200" kern="1200" dirty="0" smtClean="0">
                <a:solidFill>
                  <a:schemeClr val="tx1"/>
                </a:solidFill>
                <a:latin typeface="+mn-lt"/>
                <a:ea typeface="+mn-ea"/>
                <a:cs typeface="+mn-cs"/>
              </a:rPr>
              <a:t>For this animation effect, the first (largest, blue) rectangle remains stationary on the slide.)</a:t>
            </a:r>
          </a:p>
          <a:p>
            <a:pPr marL="228600" lvl="0" indent="-228600">
              <a:buFont typeface="+mj-lt"/>
              <a:buAutoNum type="arabicPeriod"/>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Custom Animation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a:t>
            </a:r>
            <a:r>
              <a:rPr lang="en-US" sz="1200" b="1" kern="1200" dirty="0" smtClean="0">
                <a:solidFill>
                  <a:schemeClr val="tx1"/>
                </a:solidFill>
                <a:latin typeface="+mn-lt"/>
                <a:ea typeface="+mn-ea"/>
                <a:cs typeface="+mn-cs"/>
              </a:rPr>
              <a:t>Add Effect</a:t>
            </a:r>
            <a:r>
              <a:rPr lang="en-US" sz="1200" kern="1200" dirty="0" smtClean="0">
                <a:solidFill>
                  <a:schemeClr val="tx1"/>
                </a:solidFill>
                <a:latin typeface="+mn-lt"/>
                <a:ea typeface="+mn-ea"/>
                <a:cs typeface="+mn-cs"/>
              </a:rPr>
              <a:t>, point to </a:t>
            </a:r>
            <a:r>
              <a:rPr lang="en-US" sz="1200" b="1" kern="1200" dirty="0" smtClean="0">
                <a:solidFill>
                  <a:schemeClr val="tx1"/>
                </a:solidFill>
                <a:latin typeface="+mn-lt"/>
                <a:ea typeface="+mn-ea"/>
                <a:cs typeface="+mn-cs"/>
              </a:rPr>
              <a:t>Motion Paths</a:t>
            </a:r>
            <a:r>
              <a:rPr lang="en-US" sz="1200" kern="1200" dirty="0" smtClean="0">
                <a:solidFill>
                  <a:schemeClr val="tx1"/>
                </a:solidFill>
                <a:latin typeface="+mn-lt"/>
                <a:ea typeface="+mn-ea"/>
                <a:cs typeface="+mn-cs"/>
              </a:rPr>
              <a:t>, and then click </a:t>
            </a:r>
            <a:r>
              <a:rPr lang="en-US" sz="1200" b="1" kern="1200" dirty="0" smtClean="0">
                <a:solidFill>
                  <a:schemeClr val="tx1"/>
                </a:solidFill>
                <a:latin typeface="+mn-lt"/>
                <a:ea typeface="+mn-ea"/>
                <a:cs typeface="+mn-cs"/>
              </a:rPr>
              <a:t>Right</a:t>
            </a:r>
            <a:r>
              <a:rPr lang="en-US" sz="1200" kern="1200" dirty="0" smtClean="0">
                <a:solidFill>
                  <a:schemeClr val="tx1"/>
                </a:solidFill>
                <a:latin typeface="+mn-lt"/>
                <a:ea typeface="+mn-ea"/>
                <a:cs typeface="+mn-cs"/>
              </a:rPr>
              <a:t>. </a:t>
            </a:r>
          </a:p>
          <a:p>
            <a:pPr marL="228600" lvl="0" indent="-228600">
              <a:buFont typeface="+mj-lt"/>
              <a:buAutoNum type="arabicPeriod"/>
            </a:pPr>
            <a:r>
              <a:rPr lang="en-US" sz="1200" kern="1200" dirty="0" smtClean="0">
                <a:solidFill>
                  <a:schemeClr val="tx1"/>
                </a:solidFill>
                <a:latin typeface="+mn-lt"/>
                <a:ea typeface="+mn-ea"/>
                <a:cs typeface="+mn-cs"/>
              </a:rPr>
              <a:t>On</a:t>
            </a:r>
            <a:r>
              <a:rPr lang="en-US" sz="1200" kern="1200" baseline="0" dirty="0" smtClean="0">
                <a:solidFill>
                  <a:schemeClr val="tx1"/>
                </a:solidFill>
                <a:latin typeface="+mn-lt"/>
                <a:ea typeface="+mn-ea"/>
                <a:cs typeface="+mn-cs"/>
              </a:rPr>
              <a:t> the slide, s</a:t>
            </a:r>
            <a:r>
              <a:rPr lang="en-US" sz="1200" kern="1200" dirty="0" smtClean="0">
                <a:solidFill>
                  <a:schemeClr val="tx1"/>
                </a:solidFill>
                <a:latin typeface="+mn-lt"/>
                <a:ea typeface="+mn-ea"/>
                <a:cs typeface="+mn-cs"/>
              </a:rPr>
              <a:t>elect motion path endpoint (red arrow), and drag the end of the path beyond the right edge of the slide. Select the motion path starting point (green arrow), and drag the starting point of the path beyond the left edge of the slide. </a:t>
            </a:r>
          </a:p>
          <a:p>
            <a:pPr marL="228600" lvl="0" indent="-228600">
              <a:buFont typeface="+mj-lt"/>
              <a:buAutoNum type="arabicPeriod"/>
            </a:pPr>
            <a:r>
              <a:rPr lang="en-US" sz="1200" b="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a:t>
            </a:r>
            <a:r>
              <a:rPr lang="en-US" sz="1200" b="0" kern="1200" dirty="0" smtClean="0">
                <a:solidFill>
                  <a:schemeClr val="tx1"/>
                </a:solidFill>
                <a:latin typeface="+mn-lt"/>
                <a:ea typeface="+mn-ea"/>
                <a:cs typeface="+mn-cs"/>
              </a:rPr>
              <a:t>click the motion path animation effect,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 then </a:t>
            </a: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Modify: Right</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Start </a:t>
            </a:r>
            <a:r>
              <a:rPr lang="en-US" sz="1200" b="0" kern="1200" dirty="0" smtClean="0">
                <a:solidFill>
                  <a:schemeClr val="tx1"/>
                </a:solidFill>
                <a:latin typeface="+mn-lt"/>
                <a:ea typeface="+mn-ea"/>
                <a:cs typeface="+mn-cs"/>
              </a:rPr>
              <a:t>list,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select</a:t>
            </a:r>
            <a:r>
              <a:rPr lang="en-US" sz="1200" b="1" kern="1200" dirty="0" smtClean="0">
                <a:solidFill>
                  <a:schemeClr val="tx1"/>
                </a:solidFill>
                <a:latin typeface="+mn-lt"/>
                <a:ea typeface="+mn-ea"/>
                <a:cs typeface="+mn-cs"/>
              </a:rPr>
              <a:t> With Previous.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b="0" kern="1200" dirty="0" smtClean="0">
                <a:solidFill>
                  <a:schemeClr val="tx1"/>
                </a:solidFill>
                <a:latin typeface="+mn-lt"/>
                <a:ea typeface="+mn-ea"/>
                <a:cs typeface="+mn-cs"/>
              </a:rPr>
              <a:t>Also</a:t>
            </a:r>
            <a:r>
              <a:rPr lang="en-US" sz="1200" b="0" kern="1200" baseline="0" dirty="0" smtClean="0">
                <a:solidFill>
                  <a:schemeClr val="tx1"/>
                </a:solidFill>
                <a:latin typeface="+mn-lt"/>
                <a:ea typeface="+mn-ea"/>
                <a:cs typeface="+mn-cs"/>
              </a:rPr>
              <a:t> i</a:t>
            </a:r>
            <a:r>
              <a:rPr lang="en-US" sz="1200" b="0" kern="1200" dirty="0" smtClean="0">
                <a:solidFill>
                  <a:schemeClr val="tx1"/>
                </a:solidFill>
                <a:latin typeface="+mn-lt"/>
                <a:ea typeface="+mn-ea"/>
                <a:cs typeface="+mn-cs"/>
              </a:rPr>
              <a:t>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arrow next to the motion path animation effect,</a:t>
            </a:r>
            <a:r>
              <a:rPr lang="en-US" sz="1200" kern="1200" baseline="0" dirty="0" smtClean="0">
                <a:solidFill>
                  <a:schemeClr val="tx1"/>
                </a:solidFill>
                <a:latin typeface="+mn-lt"/>
                <a:ea typeface="+mn-ea"/>
                <a:cs typeface="+mn-cs"/>
              </a:rPr>
              <a:t> and </a:t>
            </a:r>
            <a:r>
              <a:rPr lang="en-US" sz="1200" kern="1200" dirty="0" smtClean="0">
                <a:solidFill>
                  <a:schemeClr val="tx1"/>
                </a:solidFill>
                <a:latin typeface="+mn-lt"/>
                <a:ea typeface="+mn-ea"/>
                <a:cs typeface="+mn-cs"/>
              </a:rPr>
              <a:t>click </a:t>
            </a:r>
            <a:r>
              <a:rPr lang="en-US" sz="1200" b="1" kern="1200" dirty="0" smtClean="0">
                <a:solidFill>
                  <a:schemeClr val="tx1"/>
                </a:solidFill>
                <a:latin typeface="+mn-lt"/>
                <a:ea typeface="+mn-ea"/>
                <a:cs typeface="+mn-cs"/>
              </a:rPr>
              <a:t>Effect Options</a:t>
            </a:r>
            <a:r>
              <a:rPr lang="en-US" sz="1200" b="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Right</a:t>
            </a:r>
            <a:r>
              <a:rPr lang="en-US" sz="1200" b="0" kern="1200" dirty="0" smtClean="0">
                <a:solidFill>
                  <a:schemeClr val="tx1"/>
                </a:solidFill>
                <a:latin typeface="+mn-lt"/>
                <a:ea typeface="+mn-ea"/>
                <a:cs typeface="+mn-cs"/>
              </a:rPr>
              <a:t> dialog</a:t>
            </a:r>
            <a:r>
              <a:rPr lang="en-US" sz="1200" b="0" kern="1200" baseline="0" dirty="0" smtClean="0">
                <a:solidFill>
                  <a:schemeClr val="tx1"/>
                </a:solidFill>
                <a:latin typeface="+mn-lt"/>
                <a:ea typeface="+mn-ea"/>
                <a:cs typeface="+mn-cs"/>
              </a:rPr>
              <a:t> box, </a:t>
            </a:r>
            <a:r>
              <a:rPr lang="en-US" sz="1200" b="0" kern="1200" dirty="0" smtClean="0">
                <a:solidFill>
                  <a:schemeClr val="tx1"/>
                </a:solidFill>
                <a:latin typeface="+mn-lt"/>
                <a:ea typeface="+mn-ea"/>
                <a:cs typeface="+mn-cs"/>
              </a:rPr>
              <a:t>do the following:</a:t>
            </a:r>
          </a:p>
          <a:p>
            <a:pPr marL="685800" lvl="1" indent="-228600">
              <a:buFont typeface="Arial" pitchFamily="34" charset="0"/>
              <a:buChar char="•"/>
            </a:pPr>
            <a:r>
              <a:rPr lang="en-US" sz="1200" kern="1200" dirty="0" smtClean="0">
                <a:solidFill>
                  <a:schemeClr val="tx1"/>
                </a:solidFill>
                <a:latin typeface="+mn-lt"/>
                <a:ea typeface="+mn-ea"/>
                <a:cs typeface="+mn-cs"/>
              </a:rPr>
              <a:t>On the</a:t>
            </a:r>
            <a:r>
              <a:rPr lang="en-US" sz="1200" b="1" kern="1200" dirty="0" smtClean="0">
                <a:solidFill>
                  <a:schemeClr val="tx1"/>
                </a:solidFill>
                <a:latin typeface="+mn-lt"/>
                <a:ea typeface="+mn-ea"/>
                <a:cs typeface="+mn-cs"/>
              </a:rPr>
              <a:t> Effect</a:t>
            </a:r>
            <a:r>
              <a:rPr lang="en-US" sz="1200" kern="1200" dirty="0" smtClean="0">
                <a:solidFill>
                  <a:schemeClr val="tx1"/>
                </a:solidFill>
                <a:latin typeface="+mn-lt"/>
                <a:ea typeface="+mn-ea"/>
                <a:cs typeface="+mn-cs"/>
              </a:rPr>
              <a:t> tab, under </a:t>
            </a:r>
            <a:r>
              <a:rPr lang="en-US" sz="1200" b="1" kern="1200" dirty="0" smtClean="0">
                <a:solidFill>
                  <a:schemeClr val="tx1"/>
                </a:solidFill>
                <a:latin typeface="+mn-lt"/>
                <a:ea typeface="+mn-ea"/>
                <a:cs typeface="+mn-cs"/>
              </a:rPr>
              <a:t>Settings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Auto-Reverse</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kern="1200" dirty="0" smtClean="0">
                <a:solidFill>
                  <a:schemeClr val="tx1"/>
                </a:solidFill>
                <a:latin typeface="+mn-lt"/>
                <a:ea typeface="+mn-ea"/>
                <a:cs typeface="+mn-cs"/>
              </a:rPr>
              <a:t>On the</a:t>
            </a:r>
            <a:r>
              <a:rPr lang="en-US" sz="1200" b="1" kern="1200" dirty="0" smtClean="0">
                <a:solidFill>
                  <a:schemeClr val="tx1"/>
                </a:solidFill>
                <a:latin typeface="+mn-lt"/>
                <a:ea typeface="+mn-ea"/>
                <a:cs typeface="+mn-cs"/>
              </a:rPr>
              <a:t> Timing</a:t>
            </a:r>
            <a:r>
              <a:rPr lang="en-US" sz="1200" kern="1200" dirty="0" smtClean="0">
                <a:solidFill>
                  <a:schemeClr val="tx1"/>
                </a:solidFill>
                <a:latin typeface="+mn-lt"/>
                <a:ea typeface="+mn-ea"/>
                <a:cs typeface="+mn-cs"/>
              </a:rPr>
              <a:t> tab, in the</a:t>
            </a:r>
            <a:r>
              <a:rPr lang="en-US" sz="1200" b="1" kern="1200" dirty="0" smtClean="0">
                <a:solidFill>
                  <a:schemeClr val="tx1"/>
                </a:solidFill>
                <a:latin typeface="+mn-lt"/>
                <a:ea typeface="+mn-ea"/>
                <a:cs typeface="+mn-cs"/>
              </a:rPr>
              <a:t> Speed </a:t>
            </a:r>
            <a:r>
              <a:rPr lang="en-US" sz="1200" kern="1200" dirty="0" smtClean="0">
                <a:solidFill>
                  <a:schemeClr val="tx1"/>
                </a:solidFill>
                <a:latin typeface="+mn-lt"/>
                <a:ea typeface="+mn-ea"/>
                <a:cs typeface="+mn-cs"/>
              </a:rPr>
              <a:t>box, enter</a:t>
            </a:r>
            <a:r>
              <a:rPr lang="en-US" sz="1200" b="1" kern="1200" dirty="0" smtClean="0">
                <a:solidFill>
                  <a:schemeClr val="tx1"/>
                </a:solidFill>
                <a:latin typeface="+mn-lt"/>
                <a:ea typeface="+mn-ea"/>
                <a:cs typeface="+mn-cs"/>
              </a:rPr>
              <a:t> 3.55 seconds</a:t>
            </a:r>
            <a:r>
              <a:rPr lang="en-US" sz="1200" b="0" kern="1200" dirty="0" smtClean="0">
                <a:solidFill>
                  <a:schemeClr val="tx1"/>
                </a:solidFill>
                <a:latin typeface="+mn-lt"/>
                <a:ea typeface="+mn-ea"/>
                <a:cs typeface="+mn-cs"/>
              </a:rPr>
              <a:t>, and then</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Repeat </a:t>
            </a:r>
            <a:r>
              <a:rPr lang="en-US" sz="1200" b="0" kern="1200" dirty="0" smtClean="0">
                <a:solidFill>
                  <a:schemeClr val="tx1"/>
                </a:solidFill>
                <a:latin typeface="+mn-lt"/>
                <a:ea typeface="+mn-ea"/>
                <a:cs typeface="+mn-cs"/>
              </a:rPr>
              <a:t>list</a:t>
            </a:r>
            <a:r>
              <a:rPr lang="en-US" sz="1200" kern="1200" dirty="0" smtClean="0">
                <a:solidFill>
                  <a:schemeClr val="tx1"/>
                </a:solidFill>
                <a:latin typeface="+mn-lt"/>
                <a:ea typeface="+mn-ea"/>
                <a:cs typeface="+mn-cs"/>
              </a:rPr>
              <a:t>, select</a:t>
            </a:r>
            <a:r>
              <a:rPr lang="en-US" sz="1200" b="1" kern="1200" dirty="0" smtClean="0">
                <a:solidFill>
                  <a:schemeClr val="tx1"/>
                </a:solidFill>
                <a:latin typeface="+mn-lt"/>
                <a:ea typeface="+mn-ea"/>
                <a:cs typeface="+mn-cs"/>
              </a:rPr>
              <a:t> Until End of Slide</a:t>
            </a:r>
            <a:r>
              <a:rPr lang="en-US" sz="1200" b="0" kern="1200" dirty="0" smtClean="0">
                <a:solidFill>
                  <a:schemeClr val="tx1"/>
                </a:solidFill>
                <a:latin typeface="+mn-lt"/>
                <a:ea typeface="+mn-ea"/>
                <a:cs typeface="+mn-cs"/>
              </a:rPr>
              <a:t>.</a:t>
            </a:r>
          </a:p>
          <a:p>
            <a:pPr marL="228600" lvl="0" indent="-228600">
              <a:buFont typeface="+mj-lt"/>
              <a:buAutoNum type="arabicPeriod"/>
            </a:pPr>
            <a:endParaRPr lang="en-US" sz="1200" kern="1200" dirty="0" smtClean="0">
              <a:solidFill>
                <a:schemeClr val="tx1"/>
              </a:solidFill>
              <a:latin typeface="+mn-lt"/>
              <a:ea typeface="+mn-ea"/>
              <a:cs typeface="+mn-cs"/>
            </a:endParaRPr>
          </a:p>
          <a:p>
            <a:pPr marL="228600" indent="-228600">
              <a:buFont typeface="+mj-lt"/>
              <a:buNone/>
            </a:pPr>
            <a:endParaRPr lang="en-US" sz="1200" kern="1200" dirty="0" smtClean="0">
              <a:solidFill>
                <a:schemeClr val="tx1"/>
              </a:solidFill>
              <a:latin typeface="+mn-lt"/>
              <a:ea typeface="+mn-ea"/>
              <a:cs typeface="+mn-cs"/>
            </a:endParaRPr>
          </a:p>
          <a:p>
            <a:pPr marL="228600" marR="0" indent="-228600" algn="l" defTabSz="914400" rtl="0" eaLnBrk="1" fontAlgn="auto" latinLnBrk="0" hangingPunct="1">
              <a:lnSpc>
                <a:spcPct val="100000"/>
              </a:lnSpc>
              <a:spcBef>
                <a:spcPts val="0"/>
              </a:spcBef>
              <a:spcAft>
                <a:spcPts val="0"/>
              </a:spcAft>
              <a:buClrTx/>
              <a:buSzTx/>
              <a:buFont typeface="+mj-lt"/>
              <a:buNone/>
              <a:tabLst/>
              <a:defRPr/>
            </a:pPr>
            <a:r>
              <a:rPr lang="en-US" sz="1200" kern="1200" dirty="0" smtClean="0">
                <a:solidFill>
                  <a:schemeClr val="tx1"/>
                </a:solidFill>
                <a:latin typeface="+mn-lt"/>
                <a:ea typeface="+mn-ea"/>
                <a:cs typeface="+mn-cs"/>
              </a:rPr>
              <a:t>To reproduce the animation effects</a:t>
            </a:r>
            <a:r>
              <a:rPr lang="en-US" sz="1200" kern="1200" baseline="0" dirty="0" smtClean="0">
                <a:solidFill>
                  <a:schemeClr val="tx1"/>
                </a:solidFill>
                <a:latin typeface="+mn-lt"/>
                <a:ea typeface="+mn-ea"/>
                <a:cs typeface="+mn-cs"/>
              </a:rPr>
              <a:t> for the third rectangle on this slide</a:t>
            </a:r>
            <a:r>
              <a:rPr lang="en-US" sz="1200" kern="1200" dirty="0" smtClean="0">
                <a:solidFill>
                  <a:schemeClr val="tx1"/>
                </a:solidFill>
                <a:latin typeface="+mn-lt"/>
                <a:ea typeface="+mn-ea"/>
                <a:cs typeface="+mn-cs"/>
              </a:rPr>
              <a:t>, do the following:</a:t>
            </a:r>
          </a:p>
          <a:p>
            <a:pPr marL="228600" lvl="0" indent="-228600">
              <a:buFont typeface="+mj-lt"/>
              <a:buAutoNum type="arabicPeriod"/>
            </a:pPr>
            <a:r>
              <a:rPr lang="en-US" sz="1200" kern="1200" dirty="0" smtClean="0">
                <a:solidFill>
                  <a:schemeClr val="tx1"/>
                </a:solidFill>
                <a:latin typeface="+mn-lt"/>
                <a:ea typeface="+mn-ea"/>
                <a:cs typeface="+mn-cs"/>
              </a:rPr>
              <a:t>Select the second (small, red) rectangle.</a:t>
            </a:r>
          </a:p>
          <a:p>
            <a:pPr marL="228600" lvl="0" indent="-228600">
              <a:buFont typeface="+mj-lt"/>
              <a:buAutoNum type="arabicPeriod"/>
            </a:pPr>
            <a:r>
              <a:rPr lang="en-US" sz="1200" kern="1200" dirty="0" smtClean="0">
                <a:solidFill>
                  <a:schemeClr val="tx1"/>
                </a:solidFill>
                <a:latin typeface="+mn-lt"/>
                <a:ea typeface="+mn-ea"/>
                <a:cs typeface="+mn-cs"/>
              </a:rPr>
              <a:t>On the</a:t>
            </a:r>
            <a:r>
              <a:rPr lang="en-US" sz="1200" b="1" kern="1200" dirty="0" smtClean="0">
                <a:solidFill>
                  <a:schemeClr val="tx1"/>
                </a:solidFill>
                <a:latin typeface="+mn-lt"/>
                <a:ea typeface="+mn-ea"/>
                <a:cs typeface="+mn-cs"/>
              </a:rPr>
              <a:t> Home</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Clipboard</a:t>
            </a:r>
            <a:r>
              <a:rPr lang="en-US" sz="1200" kern="1200" dirty="0" smtClean="0">
                <a:solidFill>
                  <a:schemeClr val="tx1"/>
                </a:solidFill>
                <a:latin typeface="+mn-lt"/>
                <a:ea typeface="+mn-ea"/>
                <a:cs typeface="+mn-cs"/>
              </a:rPr>
              <a:t> group, click the arrow under </a:t>
            </a:r>
            <a:r>
              <a:rPr lang="en-US" sz="1200" b="1" kern="1200" dirty="0" smtClean="0">
                <a:solidFill>
                  <a:schemeClr val="tx1"/>
                </a:solidFill>
                <a:latin typeface="+mn-lt"/>
                <a:ea typeface="+mn-ea"/>
                <a:cs typeface="+mn-cs"/>
              </a:rPr>
              <a:t>Paste</a:t>
            </a:r>
            <a:r>
              <a:rPr lang="en-US" sz="1200" kern="1200" dirty="0" smtClean="0">
                <a:solidFill>
                  <a:schemeClr val="tx1"/>
                </a:solidFill>
                <a:latin typeface="+mn-lt"/>
                <a:ea typeface="+mn-ea"/>
                <a:cs typeface="+mn-cs"/>
              </a:rPr>
              <a:t>, click </a:t>
            </a:r>
            <a:r>
              <a:rPr lang="en-US" sz="1200" b="1" kern="1200" dirty="0" smtClean="0">
                <a:solidFill>
                  <a:schemeClr val="tx1"/>
                </a:solidFill>
                <a:latin typeface="+mn-lt"/>
                <a:ea typeface="+mn-ea"/>
                <a:cs typeface="+mn-cs"/>
              </a:rPr>
              <a:t>Duplicate</a:t>
            </a:r>
            <a:r>
              <a:rPr lang="en-US" sz="1200" b="0" kern="1200" dirty="0" smtClean="0">
                <a:solidFill>
                  <a:schemeClr val="tx1"/>
                </a:solidFill>
                <a:latin typeface="+mn-lt"/>
                <a:ea typeface="+mn-ea"/>
                <a:cs typeface="+mn-cs"/>
              </a:rPr>
              <a:t>, and</a:t>
            </a:r>
            <a:r>
              <a:rPr lang="en-US" sz="1200" b="0" kern="1200" baseline="0" dirty="0" smtClean="0">
                <a:solidFill>
                  <a:schemeClr val="tx1"/>
                </a:solidFill>
                <a:latin typeface="+mn-lt"/>
                <a:ea typeface="+mn-ea"/>
                <a:cs typeface="+mn-cs"/>
              </a:rPr>
              <a:t> then drag the new rectangle (along with the new motion path) above the other rectangles</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Repeat this step three more times until there is a total of six rectangles (including the original two).</a:t>
            </a:r>
            <a:r>
              <a:rPr lang="en-US" sz="1200" b="1" kern="1200" dirty="0" smtClean="0">
                <a:solidFill>
                  <a:schemeClr val="tx1"/>
                </a:solidFill>
                <a:latin typeface="+mn-lt"/>
                <a:ea typeface="+mn-ea"/>
                <a:cs typeface="+mn-cs"/>
              </a:rPr>
              <a:t>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third 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In</a:t>
            </a:r>
            <a:r>
              <a:rPr lang="en-US" sz="1200" kern="1200" dirty="0" smtClean="0">
                <a:solidFill>
                  <a:schemeClr val="tx1"/>
                </a:solidFill>
                <a:latin typeface="+mn-lt"/>
                <a:ea typeface="+mn-ea"/>
                <a:cs typeface="+mn-cs"/>
              </a:rPr>
              <a:t>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3.16”</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 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 </a:t>
            </a:r>
            <a:r>
              <a:rPr lang="en-US" sz="1200" kern="1200" baseline="0" dirty="0" smtClean="0">
                <a:solidFill>
                  <a:schemeClr val="tx1"/>
                </a:solidFill>
                <a:latin typeface="+mn-lt"/>
                <a:ea typeface="+mn-ea"/>
                <a:cs typeface="+mn-cs"/>
              </a:rPr>
              <a:t>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click</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a:t>
            </a:r>
            <a:r>
              <a:rPr lang="en-US" sz="1200" b="0" kern="1200" baseline="0" dirty="0" smtClean="0">
                <a:solidFill>
                  <a:schemeClr val="tx1"/>
                </a:solidFill>
                <a:latin typeface="+mn-lt"/>
                <a:ea typeface="+mn-ea"/>
                <a:cs typeface="+mn-cs"/>
              </a:rPr>
              <a:t> then do the following:</a:t>
            </a:r>
          </a:p>
          <a:p>
            <a:pPr marL="685800" lvl="1" indent="-228600">
              <a:buFont typeface="Arial" pitchFamily="34" charset="0"/>
              <a:buChar char="•"/>
            </a:pPr>
            <a:r>
              <a:rPr lang="en-US" sz="1200" b="0" kern="1200" baseline="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and then click </a:t>
            </a:r>
            <a:r>
              <a:rPr lang="en-US" sz="1200" b="1" kern="1200" dirty="0" smtClean="0">
                <a:solidFill>
                  <a:schemeClr val="tx1"/>
                </a:solidFill>
                <a:latin typeface="+mn-lt"/>
                <a:ea typeface="+mn-ea"/>
                <a:cs typeface="+mn-cs"/>
              </a:rPr>
              <a:t>More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Colors</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In</a:t>
            </a:r>
            <a:r>
              <a:rPr lang="en-US" sz="1200" b="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Colors</a:t>
            </a:r>
            <a:r>
              <a:rPr lang="en-US" sz="1200" b="0" kern="1200" baseline="0" dirty="0" smtClean="0">
                <a:solidFill>
                  <a:schemeClr val="tx1"/>
                </a:solidFill>
                <a:latin typeface="+mn-lt"/>
                <a:ea typeface="+mn-ea"/>
                <a:cs typeface="+mn-cs"/>
              </a:rPr>
              <a:t> dialog box, o</a:t>
            </a:r>
            <a:r>
              <a:rPr lang="en-US" sz="1200" kern="1200" dirty="0" smtClean="0">
                <a:solidFill>
                  <a:schemeClr val="tx1"/>
                </a:solidFill>
                <a:latin typeface="+mn-lt"/>
                <a:ea typeface="+mn-ea"/>
                <a:cs typeface="+mn-cs"/>
              </a:rPr>
              <a:t>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tab, </a:t>
            </a:r>
            <a:r>
              <a:rPr lang="en-US" sz="1200" dirty="0" smtClean="0"/>
              <a:t>enter values for </a:t>
            </a:r>
            <a:r>
              <a:rPr lang="en-US" sz="1200" b="0" dirty="0" smtClean="0"/>
              <a:t>Red: </a:t>
            </a:r>
            <a:r>
              <a:rPr lang="en-US" sz="1200" b="1" dirty="0" smtClean="0"/>
              <a:t>79</a:t>
            </a:r>
            <a:r>
              <a:rPr lang="en-US" sz="1200" b="0" dirty="0" smtClean="0"/>
              <a:t>, Green: </a:t>
            </a:r>
            <a:r>
              <a:rPr lang="en-US" sz="1200" b="1" dirty="0" smtClean="0"/>
              <a:t>129</a:t>
            </a:r>
            <a:r>
              <a:rPr lang="en-US" sz="1200" b="0" dirty="0" smtClean="0"/>
              <a:t>, Blue: </a:t>
            </a:r>
            <a:r>
              <a:rPr lang="en-US" sz="1200" b="1" dirty="0" smtClean="0"/>
              <a:t>189</a:t>
            </a:r>
            <a:r>
              <a:rPr lang="en-US" sz="1200" dirty="0" smtClean="0"/>
              <a:t>.</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 </a:t>
            </a:r>
            <a:endParaRPr lang="en-US" sz="1200" dirty="0" smtClean="0"/>
          </a:p>
          <a:p>
            <a:pPr marL="228600" lvl="0" indent="-228600">
              <a:buFont typeface="+mj-lt"/>
              <a:buAutoNum type="arabicPeriod"/>
            </a:pP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group</a:t>
            </a:r>
            <a:r>
              <a:rPr lang="en-US" sz="1200" kern="1200" baseline="0" dirty="0" smtClean="0">
                <a:solidFill>
                  <a:schemeClr val="tx1"/>
                </a:solidFill>
                <a:latin typeface="+mn-lt"/>
                <a:ea typeface="+mn-ea"/>
                <a:cs typeface="+mn-cs"/>
              </a:rPr>
              <a:t>, click</a:t>
            </a:r>
            <a:r>
              <a:rPr lang="en-US" sz="1200" b="1" kern="1200" dirty="0" smtClean="0">
                <a:solidFill>
                  <a:schemeClr val="tx1"/>
                </a:solidFill>
                <a:latin typeface="+mn-lt"/>
                <a:ea typeface="+mn-ea"/>
                <a:cs typeface="+mn-cs"/>
              </a:rPr>
              <a:t> 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b="0" kern="1200" dirty="0" smtClean="0">
                <a:solidFill>
                  <a:schemeClr val="tx1"/>
                </a:solidFill>
                <a:latin typeface="+mn-lt"/>
                <a:ea typeface="+mn-ea"/>
                <a:cs typeface="+mn-cs"/>
              </a:rPr>
              <a:t>. I</a:t>
            </a:r>
            <a:r>
              <a:rPr lang="en-US" sz="1200" kern="1200" dirty="0" smtClean="0">
                <a:solidFill>
                  <a:schemeClr val="tx1"/>
                </a:solidFill>
                <a:latin typeface="+mn-lt"/>
                <a:ea typeface="+mn-ea"/>
                <a:cs typeface="+mn-cs"/>
              </a:rPr>
              <a:t>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third rectangle motion path animation effect, and then under </a:t>
            </a:r>
            <a:r>
              <a:rPr lang="en-US" sz="1200" b="1" kern="1200" dirty="0" smtClean="0">
                <a:solidFill>
                  <a:schemeClr val="tx1"/>
                </a:solidFill>
                <a:latin typeface="+mn-lt"/>
                <a:ea typeface="+mn-ea"/>
                <a:cs typeface="+mn-cs"/>
              </a:rPr>
              <a:t>Modify: Right</a:t>
            </a:r>
            <a:r>
              <a:rPr lang="en-US" sz="1200" kern="1200" dirty="0" smtClean="0">
                <a:solidFill>
                  <a:schemeClr val="tx1"/>
                </a:solidFill>
                <a:latin typeface="+mn-lt"/>
                <a:ea typeface="+mn-ea"/>
                <a:cs typeface="+mn-cs"/>
              </a:rPr>
              <a:t>, in the</a:t>
            </a:r>
            <a:r>
              <a:rPr lang="en-US" sz="1200" b="1" kern="1200" dirty="0" smtClean="0">
                <a:solidFill>
                  <a:schemeClr val="tx1"/>
                </a:solidFill>
                <a:latin typeface="+mn-lt"/>
                <a:ea typeface="+mn-ea"/>
                <a:cs typeface="+mn-cs"/>
              </a:rPr>
              <a:t> Start </a:t>
            </a:r>
            <a:r>
              <a:rPr lang="en-US" sz="1200" b="0" kern="1200" dirty="0" smtClean="0">
                <a:solidFill>
                  <a:schemeClr val="tx1"/>
                </a:solidFill>
                <a:latin typeface="+mn-lt"/>
                <a:ea typeface="+mn-ea"/>
                <a:cs typeface="+mn-cs"/>
              </a:rPr>
              <a:t>list,</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With Previous.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kern="1200" dirty="0" smtClean="0">
                <a:solidFill>
                  <a:schemeClr val="tx1"/>
                </a:solidFill>
                <a:latin typeface="+mn-lt"/>
                <a:ea typeface="+mn-ea"/>
                <a:cs typeface="+mn-cs"/>
              </a:rPr>
              <a:t>Also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arrow next to the third rectangle motion path animation effect, and then click </a:t>
            </a:r>
            <a:r>
              <a:rPr lang="en-US" sz="1200" b="1" kern="1200" dirty="0" smtClean="0">
                <a:solidFill>
                  <a:schemeClr val="tx1"/>
                </a:solidFill>
                <a:latin typeface="+mn-lt"/>
                <a:ea typeface="+mn-ea"/>
                <a:cs typeface="+mn-cs"/>
              </a:rPr>
              <a:t>Effect Options</a:t>
            </a:r>
            <a:r>
              <a:rPr lang="en-US" sz="1200" b="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Effect Options </a:t>
            </a:r>
            <a:r>
              <a:rPr lang="en-US" sz="1200" b="0" kern="1200" dirty="0" smtClean="0">
                <a:solidFill>
                  <a:schemeClr val="tx1"/>
                </a:solidFill>
                <a:latin typeface="+mn-lt"/>
                <a:ea typeface="+mn-ea"/>
                <a:cs typeface="+mn-cs"/>
              </a:rPr>
              <a:t>dialog box,</a:t>
            </a:r>
            <a:r>
              <a:rPr lang="en-US" sz="1200" b="0" kern="1200" baseline="0" dirty="0" smtClean="0">
                <a:solidFill>
                  <a:schemeClr val="tx1"/>
                </a:solidFill>
                <a:latin typeface="+mn-lt"/>
                <a:ea typeface="+mn-ea"/>
                <a:cs typeface="+mn-cs"/>
              </a:rPr>
              <a:t> do the following:</a:t>
            </a:r>
            <a:endParaRPr lang="en-US" sz="1200" b="0" kern="1200" dirty="0" smtClean="0">
              <a:solidFill>
                <a:schemeClr val="tx1"/>
              </a:solidFill>
              <a:latin typeface="+mn-lt"/>
              <a:ea typeface="+mn-ea"/>
              <a:cs typeface="+mn-cs"/>
            </a:endParaRP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Effect</a:t>
            </a:r>
            <a:r>
              <a:rPr lang="en-US" sz="1200" kern="1200" dirty="0" smtClean="0">
                <a:solidFill>
                  <a:schemeClr val="tx1"/>
                </a:solidFill>
                <a:latin typeface="+mn-lt"/>
                <a:ea typeface="+mn-ea"/>
                <a:cs typeface="+mn-cs"/>
              </a:rPr>
              <a:t> tab, under </a:t>
            </a:r>
            <a:r>
              <a:rPr lang="en-US" sz="1200" b="1" kern="1200" dirty="0" smtClean="0">
                <a:solidFill>
                  <a:schemeClr val="tx1"/>
                </a:solidFill>
                <a:latin typeface="+mn-lt"/>
                <a:ea typeface="+mn-ea"/>
                <a:cs typeface="+mn-cs"/>
              </a:rPr>
              <a:t>Settings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Auto-Reverse</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Timing</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Repeat </a:t>
            </a:r>
            <a:r>
              <a:rPr lang="en-US" sz="1200" b="0" kern="1200" dirty="0" smtClean="0">
                <a:solidFill>
                  <a:schemeClr val="tx1"/>
                </a:solidFill>
                <a:latin typeface="+mn-lt"/>
                <a:ea typeface="+mn-ea"/>
                <a:cs typeface="+mn-cs"/>
              </a:rPr>
              <a:t>list,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select</a:t>
            </a:r>
            <a:r>
              <a:rPr lang="en-US" sz="1200" b="1" kern="1200" dirty="0" smtClean="0">
                <a:solidFill>
                  <a:schemeClr val="tx1"/>
                </a:solidFill>
                <a:latin typeface="+mn-lt"/>
                <a:ea typeface="+mn-ea"/>
                <a:cs typeface="+mn-cs"/>
              </a:rPr>
              <a:t> Until End of Slide</a:t>
            </a:r>
            <a:r>
              <a:rPr lang="en-US" sz="1200" b="0" kern="1200" dirty="0" smtClean="0">
                <a:solidFill>
                  <a:schemeClr val="tx1"/>
                </a:solidFill>
                <a:latin typeface="+mn-lt"/>
                <a:ea typeface="+mn-ea"/>
                <a:cs typeface="+mn-cs"/>
              </a:rPr>
              <a:t>, and in </a:t>
            </a:r>
            <a:r>
              <a:rPr lang="en-US" sz="1200" kern="1200" dirty="0" smtClean="0">
                <a:solidFill>
                  <a:schemeClr val="tx1"/>
                </a:solidFill>
                <a:latin typeface="+mn-lt"/>
                <a:ea typeface="+mn-ea"/>
                <a:cs typeface="+mn-cs"/>
              </a:rPr>
              <a:t>the</a:t>
            </a:r>
            <a:r>
              <a:rPr lang="en-US" sz="1200" b="1" kern="1200" dirty="0" smtClean="0">
                <a:solidFill>
                  <a:schemeClr val="tx1"/>
                </a:solidFill>
                <a:latin typeface="+mn-lt"/>
                <a:ea typeface="+mn-ea"/>
                <a:cs typeface="+mn-cs"/>
              </a:rPr>
              <a:t> Speed </a:t>
            </a:r>
            <a:r>
              <a:rPr lang="en-US" sz="1200" kern="1200" dirty="0" smtClean="0">
                <a:solidFill>
                  <a:schemeClr val="tx1"/>
                </a:solidFill>
                <a:latin typeface="+mn-lt"/>
                <a:ea typeface="+mn-ea"/>
                <a:cs typeface="+mn-cs"/>
              </a:rPr>
              <a:t>box, enter</a:t>
            </a:r>
            <a:r>
              <a:rPr lang="en-US" sz="1200" b="1" kern="1200" dirty="0" smtClean="0">
                <a:solidFill>
                  <a:schemeClr val="tx1"/>
                </a:solidFill>
                <a:latin typeface="+mn-lt"/>
                <a:ea typeface="+mn-ea"/>
                <a:cs typeface="+mn-cs"/>
              </a:rPr>
              <a:t> 3.1 seconds</a:t>
            </a:r>
            <a:r>
              <a:rPr lang="en-US" sz="1200" b="0" kern="1200" dirty="0" smtClean="0">
                <a:solidFill>
                  <a:schemeClr val="tx1"/>
                </a:solidFill>
                <a:latin typeface="+mn-lt"/>
                <a:ea typeface="+mn-ea"/>
                <a:cs typeface="+mn-cs"/>
              </a:rPr>
              <a:t>.</a:t>
            </a:r>
          </a:p>
          <a:p>
            <a:pPr marL="228600" lvl="0" indent="-228600">
              <a:buFont typeface="+mj-lt"/>
              <a:buAutoNum type="arabicPeriod"/>
            </a:pPr>
            <a:r>
              <a:rPr lang="en-US" sz="1200" b="0" kern="1200" dirty="0" smtClean="0">
                <a:solidFill>
                  <a:schemeClr val="tx1"/>
                </a:solidFill>
                <a:latin typeface="+mn-lt"/>
                <a:ea typeface="+mn-ea"/>
                <a:cs typeface="+mn-cs"/>
              </a:rPr>
              <a:t>On</a:t>
            </a:r>
            <a:r>
              <a:rPr lang="en-US" sz="1200" b="0" kern="1200" baseline="0" dirty="0" smtClean="0">
                <a:solidFill>
                  <a:schemeClr val="tx1"/>
                </a:solidFill>
                <a:latin typeface="+mn-lt"/>
                <a:ea typeface="+mn-ea"/>
                <a:cs typeface="+mn-cs"/>
              </a:rPr>
              <a:t> the slide, p</a:t>
            </a:r>
            <a:r>
              <a:rPr lang="en-US" sz="1200" b="0" kern="1200" dirty="0" smtClean="0">
                <a:solidFill>
                  <a:schemeClr val="tx1"/>
                </a:solidFill>
                <a:latin typeface="+mn-lt"/>
                <a:ea typeface="+mn-ea"/>
                <a:cs typeface="+mn-cs"/>
              </a:rPr>
              <a:t>osition the third rectangle on the first</a:t>
            </a:r>
            <a:r>
              <a:rPr lang="en-US" sz="1200" b="0" kern="1200" baseline="0" dirty="0" smtClean="0">
                <a:solidFill>
                  <a:schemeClr val="tx1"/>
                </a:solidFill>
                <a:latin typeface="+mn-lt"/>
                <a:ea typeface="+mn-ea"/>
                <a:cs typeface="+mn-cs"/>
              </a:rPr>
              <a:t> (and longest) rectangle, lining up the top and bottom edges.</a:t>
            </a:r>
            <a:endParaRPr lang="en-US" sz="1200" b="0" kern="1200" dirty="0" smtClean="0">
              <a:solidFill>
                <a:schemeClr val="tx1"/>
              </a:solidFill>
              <a:latin typeface="+mn-lt"/>
              <a:ea typeface="+mn-ea"/>
              <a:cs typeface="+mn-cs"/>
            </a:endParaRPr>
          </a:p>
          <a:p>
            <a:pPr marL="228600" lvl="0" indent="-228600">
              <a:buFont typeface="+mj-lt"/>
              <a:buAutoNum type="arabicPeriod"/>
            </a:pPr>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pPr marL="228600" indent="-228600">
              <a:buFont typeface="+mj-lt"/>
              <a:buNone/>
            </a:pPr>
            <a:r>
              <a:rPr lang="en-US" sz="1200" kern="1200" dirty="0" smtClean="0">
                <a:solidFill>
                  <a:schemeClr val="tx1"/>
                </a:solidFill>
                <a:latin typeface="+mn-lt"/>
                <a:ea typeface="+mn-ea"/>
                <a:cs typeface="+mn-cs"/>
              </a:rPr>
              <a:t>To reproduce the animation effects</a:t>
            </a:r>
            <a:r>
              <a:rPr lang="en-US" sz="1200" kern="1200" baseline="0" dirty="0" smtClean="0">
                <a:solidFill>
                  <a:schemeClr val="tx1"/>
                </a:solidFill>
                <a:latin typeface="+mn-lt"/>
                <a:ea typeface="+mn-ea"/>
                <a:cs typeface="+mn-cs"/>
              </a:rPr>
              <a:t> for the fourth rectangle on this slide</a:t>
            </a:r>
            <a:r>
              <a:rPr lang="en-US" sz="1200" kern="1200" dirty="0" smtClean="0">
                <a:solidFill>
                  <a:schemeClr val="tx1"/>
                </a:solidFill>
                <a:latin typeface="+mn-lt"/>
                <a:ea typeface="+mn-ea"/>
                <a:cs typeface="+mn-cs"/>
              </a:rPr>
              <a:t>, do the following:</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fourth 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In</a:t>
            </a:r>
            <a:r>
              <a:rPr lang="en-US" sz="1200" kern="1200" dirty="0" smtClean="0">
                <a:solidFill>
                  <a:schemeClr val="tx1"/>
                </a:solidFill>
                <a:latin typeface="+mn-lt"/>
                <a:ea typeface="+mn-ea"/>
                <a:cs typeface="+mn-cs"/>
              </a:rPr>
              <a:t>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1.68”</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 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 </a:t>
            </a:r>
            <a:r>
              <a:rPr lang="en-US" sz="1200" kern="1200" baseline="0" dirty="0" smtClean="0">
                <a:solidFill>
                  <a:schemeClr val="tx1"/>
                </a:solidFill>
                <a:latin typeface="+mn-lt"/>
                <a:ea typeface="+mn-ea"/>
                <a:cs typeface="+mn-cs"/>
              </a:rPr>
              <a:t>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click</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a:t>
            </a:r>
            <a:r>
              <a:rPr lang="en-US" sz="1200" b="0" kern="1200" baseline="0" dirty="0" smtClean="0">
                <a:solidFill>
                  <a:schemeClr val="tx1"/>
                </a:solidFill>
                <a:latin typeface="+mn-lt"/>
                <a:ea typeface="+mn-ea"/>
                <a:cs typeface="+mn-cs"/>
              </a:rPr>
              <a:t> then do the following:</a:t>
            </a:r>
          </a:p>
          <a:p>
            <a:pPr marL="685800" lvl="1" indent="-228600">
              <a:buFont typeface="Arial" pitchFamily="34" charset="0"/>
              <a:buChar char="•"/>
            </a:pPr>
            <a:r>
              <a:rPr lang="en-US" sz="1200" b="0" kern="1200" baseline="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and then under </a:t>
            </a:r>
            <a:r>
              <a:rPr lang="en-US" sz="1200" b="1" kern="1200" dirty="0" smtClean="0">
                <a:solidFill>
                  <a:schemeClr val="tx1"/>
                </a:solidFill>
                <a:latin typeface="+mn-lt"/>
                <a:ea typeface="+mn-ea"/>
                <a:cs typeface="+mn-cs"/>
              </a:rPr>
              <a:t>Theme Colors </a:t>
            </a:r>
            <a:r>
              <a:rPr lang="en-US" sz="1200" kern="1200" dirty="0" smtClean="0">
                <a:solidFill>
                  <a:schemeClr val="tx1"/>
                </a:solidFill>
                <a:latin typeface="+mn-lt"/>
                <a:ea typeface="+mn-ea"/>
                <a:cs typeface="+mn-cs"/>
              </a:rPr>
              <a:t>click</a:t>
            </a:r>
            <a:r>
              <a:rPr lang="en-US" sz="1200" b="1" kern="1200" dirty="0" smtClean="0">
                <a:solidFill>
                  <a:schemeClr val="tx1"/>
                </a:solidFill>
                <a:latin typeface="+mn-lt"/>
                <a:ea typeface="+mn-ea"/>
                <a:cs typeface="+mn-cs"/>
              </a:rPr>
              <a:t> Olive Green, Accent 3, Darker 50%</a:t>
            </a:r>
            <a:r>
              <a:rPr lang="en-US" sz="1200" b="0" kern="1200" baseline="0" dirty="0" smtClean="0">
                <a:solidFill>
                  <a:schemeClr val="tx1"/>
                </a:solidFill>
                <a:latin typeface="+mn-lt"/>
                <a:ea typeface="+mn-ea"/>
                <a:cs typeface="+mn-cs"/>
              </a:rPr>
              <a:t> (sixth row, seventh option from the left).</a:t>
            </a:r>
            <a:endParaRPr lang="en-US" sz="1200" b="0" dirty="0" smtClean="0"/>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 </a:t>
            </a:r>
            <a:endParaRPr lang="en-US" sz="1200" dirty="0" smtClean="0"/>
          </a:p>
          <a:p>
            <a:pPr marL="228600" lvl="0" indent="-228600">
              <a:buFont typeface="+mj-lt"/>
              <a:buAutoNum type="arabicPeriod"/>
            </a:pP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group</a:t>
            </a:r>
            <a:r>
              <a:rPr lang="en-US" sz="1200" kern="1200" baseline="0" dirty="0" smtClean="0">
                <a:solidFill>
                  <a:schemeClr val="tx1"/>
                </a:solidFill>
                <a:latin typeface="+mn-lt"/>
                <a:ea typeface="+mn-ea"/>
                <a:cs typeface="+mn-cs"/>
              </a:rPr>
              <a:t>, click</a:t>
            </a:r>
            <a:r>
              <a:rPr lang="en-US" sz="1200" b="1" kern="1200" dirty="0" smtClean="0">
                <a:solidFill>
                  <a:schemeClr val="tx1"/>
                </a:solidFill>
                <a:latin typeface="+mn-lt"/>
                <a:ea typeface="+mn-ea"/>
                <a:cs typeface="+mn-cs"/>
              </a:rPr>
              <a:t> 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select the fourth</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rectangle motion path animation effect, and under </a:t>
            </a:r>
            <a:r>
              <a:rPr lang="en-US" sz="1200" b="1" kern="1200" dirty="0" smtClean="0">
                <a:solidFill>
                  <a:schemeClr val="tx1"/>
                </a:solidFill>
                <a:latin typeface="+mn-lt"/>
                <a:ea typeface="+mn-ea"/>
                <a:cs typeface="+mn-cs"/>
              </a:rPr>
              <a:t>Modify: Right</a:t>
            </a:r>
            <a:r>
              <a:rPr lang="en-US" sz="1200" kern="1200" dirty="0" smtClean="0">
                <a:solidFill>
                  <a:schemeClr val="tx1"/>
                </a:solidFill>
                <a:latin typeface="+mn-lt"/>
                <a:ea typeface="+mn-ea"/>
                <a:cs typeface="+mn-cs"/>
              </a:rPr>
              <a:t>, in the</a:t>
            </a:r>
            <a:r>
              <a:rPr lang="en-US" sz="1200" b="1" kern="1200" dirty="0" smtClean="0">
                <a:solidFill>
                  <a:schemeClr val="tx1"/>
                </a:solidFill>
                <a:latin typeface="+mn-lt"/>
                <a:ea typeface="+mn-ea"/>
                <a:cs typeface="+mn-cs"/>
              </a:rPr>
              <a:t> Start box, </a:t>
            </a: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With Previous.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kern="1200" dirty="0" smtClean="0">
                <a:solidFill>
                  <a:schemeClr val="tx1"/>
                </a:solidFill>
                <a:latin typeface="+mn-lt"/>
                <a:ea typeface="+mn-ea"/>
                <a:cs typeface="+mn-cs"/>
              </a:rPr>
              <a:t>Also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arrow next to the fourth rectangle motion path animation effect, and then click </a:t>
            </a:r>
            <a:r>
              <a:rPr lang="en-US" sz="1200" b="1" kern="1200" dirty="0" smtClean="0">
                <a:solidFill>
                  <a:schemeClr val="tx1"/>
                </a:solidFill>
                <a:latin typeface="+mn-lt"/>
                <a:ea typeface="+mn-ea"/>
                <a:cs typeface="+mn-cs"/>
              </a:rPr>
              <a:t>Effect Options</a:t>
            </a:r>
            <a:r>
              <a:rPr lang="en-US" sz="1200" b="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Effect Options </a:t>
            </a:r>
            <a:r>
              <a:rPr lang="en-US" sz="1200" b="0" kern="1200" dirty="0" smtClean="0">
                <a:solidFill>
                  <a:schemeClr val="tx1"/>
                </a:solidFill>
                <a:latin typeface="+mn-lt"/>
                <a:ea typeface="+mn-ea"/>
                <a:cs typeface="+mn-cs"/>
              </a:rPr>
              <a:t>dialog box,</a:t>
            </a:r>
            <a:r>
              <a:rPr lang="en-US" sz="1200" b="0" kern="1200" baseline="0" dirty="0" smtClean="0">
                <a:solidFill>
                  <a:schemeClr val="tx1"/>
                </a:solidFill>
                <a:latin typeface="+mn-lt"/>
                <a:ea typeface="+mn-ea"/>
                <a:cs typeface="+mn-cs"/>
              </a:rPr>
              <a:t> do the following:</a:t>
            </a:r>
            <a:endParaRPr lang="en-US" sz="1200" b="0" kern="1200" dirty="0" smtClean="0">
              <a:solidFill>
                <a:schemeClr val="tx1"/>
              </a:solidFill>
              <a:latin typeface="+mn-lt"/>
              <a:ea typeface="+mn-ea"/>
              <a:cs typeface="+mn-cs"/>
            </a:endParaRP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Effect</a:t>
            </a:r>
            <a:r>
              <a:rPr lang="en-US" sz="1200" kern="1200" dirty="0" smtClean="0">
                <a:solidFill>
                  <a:schemeClr val="tx1"/>
                </a:solidFill>
                <a:latin typeface="+mn-lt"/>
                <a:ea typeface="+mn-ea"/>
                <a:cs typeface="+mn-cs"/>
              </a:rPr>
              <a:t> tab, under </a:t>
            </a:r>
            <a:r>
              <a:rPr lang="en-US" sz="1200" b="1" kern="1200" dirty="0" smtClean="0">
                <a:solidFill>
                  <a:schemeClr val="tx1"/>
                </a:solidFill>
                <a:latin typeface="+mn-lt"/>
                <a:ea typeface="+mn-ea"/>
                <a:cs typeface="+mn-cs"/>
              </a:rPr>
              <a:t>Settings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Auto-Reverse</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Timing</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Repeat </a:t>
            </a:r>
            <a:r>
              <a:rPr lang="en-US" sz="1200" b="0" kern="1200" dirty="0" smtClean="0">
                <a:solidFill>
                  <a:schemeClr val="tx1"/>
                </a:solidFill>
                <a:latin typeface="+mn-lt"/>
                <a:ea typeface="+mn-ea"/>
                <a:cs typeface="+mn-cs"/>
              </a:rPr>
              <a:t>list,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select</a:t>
            </a:r>
            <a:r>
              <a:rPr lang="en-US" sz="1200" b="1" kern="1200" dirty="0" smtClean="0">
                <a:solidFill>
                  <a:schemeClr val="tx1"/>
                </a:solidFill>
                <a:latin typeface="+mn-lt"/>
                <a:ea typeface="+mn-ea"/>
                <a:cs typeface="+mn-cs"/>
              </a:rPr>
              <a:t> Until End of Slide</a:t>
            </a:r>
            <a:r>
              <a:rPr lang="en-US" sz="1200" b="0" kern="1200" dirty="0" smtClean="0">
                <a:solidFill>
                  <a:schemeClr val="tx1"/>
                </a:solidFill>
                <a:latin typeface="+mn-lt"/>
                <a:ea typeface="+mn-ea"/>
                <a:cs typeface="+mn-cs"/>
              </a:rPr>
              <a:t>, and in </a:t>
            </a:r>
            <a:r>
              <a:rPr lang="en-US" sz="1200" kern="1200" dirty="0" smtClean="0">
                <a:solidFill>
                  <a:schemeClr val="tx1"/>
                </a:solidFill>
                <a:latin typeface="+mn-lt"/>
                <a:ea typeface="+mn-ea"/>
                <a:cs typeface="+mn-cs"/>
              </a:rPr>
              <a:t>the</a:t>
            </a:r>
            <a:r>
              <a:rPr lang="en-US" sz="1200" b="1" kern="1200" dirty="0" smtClean="0">
                <a:solidFill>
                  <a:schemeClr val="tx1"/>
                </a:solidFill>
                <a:latin typeface="+mn-lt"/>
                <a:ea typeface="+mn-ea"/>
                <a:cs typeface="+mn-cs"/>
              </a:rPr>
              <a:t> Speed </a:t>
            </a:r>
            <a:r>
              <a:rPr lang="en-US" sz="1200" kern="1200" dirty="0" smtClean="0">
                <a:solidFill>
                  <a:schemeClr val="tx1"/>
                </a:solidFill>
                <a:latin typeface="+mn-lt"/>
                <a:ea typeface="+mn-ea"/>
                <a:cs typeface="+mn-cs"/>
              </a:rPr>
              <a:t>box, enter</a:t>
            </a:r>
            <a:r>
              <a:rPr lang="en-US" sz="1200" b="1" kern="1200" dirty="0" smtClean="0">
                <a:solidFill>
                  <a:schemeClr val="tx1"/>
                </a:solidFill>
                <a:latin typeface="+mn-lt"/>
                <a:ea typeface="+mn-ea"/>
                <a:cs typeface="+mn-cs"/>
              </a:rPr>
              <a:t> 3.95 seconds</a:t>
            </a:r>
            <a:r>
              <a:rPr lang="en-US" sz="1200" b="0" kern="1200" dirty="0" smtClean="0">
                <a:solidFill>
                  <a:schemeClr val="tx1"/>
                </a:solidFill>
                <a:latin typeface="+mn-lt"/>
                <a:ea typeface="+mn-ea"/>
                <a:cs typeface="+mn-cs"/>
              </a:rPr>
              <a:t>.</a:t>
            </a:r>
          </a:p>
          <a:p>
            <a:pPr marL="228600" lvl="0" indent="-228600">
              <a:buFont typeface="+mj-lt"/>
              <a:buAutoNum type="arabicPeriod"/>
            </a:pPr>
            <a:r>
              <a:rPr lang="en-US" sz="1200" b="0" kern="1200" dirty="0" smtClean="0">
                <a:solidFill>
                  <a:schemeClr val="tx1"/>
                </a:solidFill>
                <a:latin typeface="+mn-lt"/>
                <a:ea typeface="+mn-ea"/>
                <a:cs typeface="+mn-cs"/>
              </a:rPr>
              <a:t>On</a:t>
            </a:r>
            <a:r>
              <a:rPr lang="en-US" sz="1200" b="0" kern="1200" baseline="0" dirty="0" smtClean="0">
                <a:solidFill>
                  <a:schemeClr val="tx1"/>
                </a:solidFill>
                <a:latin typeface="+mn-lt"/>
                <a:ea typeface="+mn-ea"/>
                <a:cs typeface="+mn-cs"/>
              </a:rPr>
              <a:t> the slide, p</a:t>
            </a:r>
            <a:r>
              <a:rPr lang="en-US" sz="1200" b="0" kern="1200" dirty="0" smtClean="0">
                <a:solidFill>
                  <a:schemeClr val="tx1"/>
                </a:solidFill>
                <a:latin typeface="+mn-lt"/>
                <a:ea typeface="+mn-ea"/>
                <a:cs typeface="+mn-cs"/>
              </a:rPr>
              <a:t>osition the fourth rectangle on the first</a:t>
            </a:r>
            <a:r>
              <a:rPr lang="en-US" sz="1200" b="0" kern="1200" baseline="0" dirty="0" smtClean="0">
                <a:solidFill>
                  <a:schemeClr val="tx1"/>
                </a:solidFill>
                <a:latin typeface="+mn-lt"/>
                <a:ea typeface="+mn-ea"/>
                <a:cs typeface="+mn-cs"/>
              </a:rPr>
              <a:t> (and longest) rectangle, lining up the top and bottom edges.</a:t>
            </a:r>
            <a:endParaRPr lang="en-US" sz="1200" b="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pPr marL="228600" indent="-228600">
              <a:buFont typeface="+mj-lt"/>
              <a:buNone/>
            </a:pPr>
            <a:r>
              <a:rPr lang="en-US" sz="1200" kern="1200" dirty="0" smtClean="0">
                <a:solidFill>
                  <a:schemeClr val="tx1"/>
                </a:solidFill>
                <a:latin typeface="+mn-lt"/>
                <a:ea typeface="+mn-ea"/>
                <a:cs typeface="+mn-cs"/>
              </a:rPr>
              <a:t>To reproduce the animation effects</a:t>
            </a:r>
            <a:r>
              <a:rPr lang="en-US" sz="1200" kern="1200" baseline="0" dirty="0" smtClean="0">
                <a:solidFill>
                  <a:schemeClr val="tx1"/>
                </a:solidFill>
                <a:latin typeface="+mn-lt"/>
                <a:ea typeface="+mn-ea"/>
                <a:cs typeface="+mn-cs"/>
              </a:rPr>
              <a:t> for the fifth rectangle on this slide</a:t>
            </a:r>
            <a:r>
              <a:rPr lang="en-US" sz="1200" kern="1200" dirty="0" smtClean="0">
                <a:solidFill>
                  <a:schemeClr val="tx1"/>
                </a:solidFill>
                <a:latin typeface="+mn-lt"/>
                <a:ea typeface="+mn-ea"/>
                <a:cs typeface="+mn-cs"/>
              </a:rPr>
              <a:t>, do the following:</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fifth</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In</a:t>
            </a:r>
            <a:r>
              <a:rPr lang="en-US" sz="1200" kern="1200" dirty="0" smtClean="0">
                <a:solidFill>
                  <a:schemeClr val="tx1"/>
                </a:solidFill>
                <a:latin typeface="+mn-lt"/>
                <a:ea typeface="+mn-ea"/>
                <a:cs typeface="+mn-cs"/>
              </a:rPr>
              <a:t>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1.5”</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 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 </a:t>
            </a:r>
            <a:r>
              <a:rPr lang="en-US" sz="1200" kern="1200" baseline="0" dirty="0" smtClean="0">
                <a:solidFill>
                  <a:schemeClr val="tx1"/>
                </a:solidFill>
                <a:latin typeface="+mn-lt"/>
                <a:ea typeface="+mn-ea"/>
                <a:cs typeface="+mn-cs"/>
              </a:rPr>
              <a:t>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click</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a:t>
            </a:r>
            <a:r>
              <a:rPr lang="en-US" sz="1200" b="0" kern="1200" baseline="0" dirty="0" smtClean="0">
                <a:solidFill>
                  <a:schemeClr val="tx1"/>
                </a:solidFill>
                <a:latin typeface="+mn-lt"/>
                <a:ea typeface="+mn-ea"/>
                <a:cs typeface="+mn-cs"/>
              </a:rPr>
              <a:t> then do the following:</a:t>
            </a:r>
          </a:p>
          <a:p>
            <a:pPr marL="685800" lvl="1" indent="-228600">
              <a:buFont typeface="Arial" pitchFamily="34" charset="0"/>
              <a:buChar char="•"/>
            </a:pPr>
            <a:r>
              <a:rPr lang="en-US" sz="1200" b="0" kern="1200" baseline="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and then click </a:t>
            </a:r>
            <a:r>
              <a:rPr lang="en-US" sz="1200" b="1" kern="1200" dirty="0" smtClean="0">
                <a:solidFill>
                  <a:schemeClr val="tx1"/>
                </a:solidFill>
                <a:latin typeface="+mn-lt"/>
                <a:ea typeface="+mn-ea"/>
                <a:cs typeface="+mn-cs"/>
              </a:rPr>
              <a:t>More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Colors</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In</a:t>
            </a:r>
            <a:r>
              <a:rPr lang="en-US" sz="1200" b="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Colors</a:t>
            </a:r>
            <a:r>
              <a:rPr lang="en-US" sz="1200" b="0" kern="1200" baseline="0" dirty="0" smtClean="0">
                <a:solidFill>
                  <a:schemeClr val="tx1"/>
                </a:solidFill>
                <a:latin typeface="+mn-lt"/>
                <a:ea typeface="+mn-ea"/>
                <a:cs typeface="+mn-cs"/>
              </a:rPr>
              <a:t> dialog box, o</a:t>
            </a:r>
            <a:r>
              <a:rPr lang="en-US" sz="1200" kern="1200" dirty="0" smtClean="0">
                <a:solidFill>
                  <a:schemeClr val="tx1"/>
                </a:solidFill>
                <a:latin typeface="+mn-lt"/>
                <a:ea typeface="+mn-ea"/>
                <a:cs typeface="+mn-cs"/>
              </a:rPr>
              <a:t>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tab, </a:t>
            </a:r>
            <a:r>
              <a:rPr lang="en-US" sz="1200" dirty="0" smtClean="0"/>
              <a:t>enter values for </a:t>
            </a:r>
            <a:r>
              <a:rPr lang="en-US" sz="1200" b="0" dirty="0" smtClean="0"/>
              <a:t>Red: </a:t>
            </a:r>
            <a:r>
              <a:rPr lang="en-US" sz="1200" b="1" dirty="0" smtClean="0"/>
              <a:t>127</a:t>
            </a:r>
            <a:r>
              <a:rPr lang="en-US" sz="1200" dirty="0" smtClean="0"/>
              <a:t>, </a:t>
            </a:r>
            <a:r>
              <a:rPr lang="en-US" sz="1200" b="0" dirty="0" smtClean="0"/>
              <a:t>Green:</a:t>
            </a:r>
            <a:r>
              <a:rPr lang="en-US" sz="1200" dirty="0" smtClean="0"/>
              <a:t> </a:t>
            </a:r>
            <a:r>
              <a:rPr lang="en-US" sz="1200" b="1" dirty="0" smtClean="0"/>
              <a:t>140</a:t>
            </a:r>
            <a:r>
              <a:rPr lang="en-US" sz="1200" dirty="0" smtClean="0"/>
              <a:t>, </a:t>
            </a:r>
            <a:r>
              <a:rPr lang="en-US" sz="1200" b="0" dirty="0" smtClean="0"/>
              <a:t>Blue: </a:t>
            </a:r>
            <a:r>
              <a:rPr lang="en-US" sz="1200" b="1" dirty="0" smtClean="0"/>
              <a:t>60</a:t>
            </a:r>
            <a:r>
              <a:rPr lang="en-US" sz="1200" b="0" kern="1200" baseline="0" dirty="0" smtClean="0">
                <a:solidFill>
                  <a:schemeClr val="tx1"/>
                </a:solidFill>
                <a:latin typeface="+mn-lt"/>
                <a:ea typeface="+mn-ea"/>
                <a:cs typeface="+mn-cs"/>
              </a:rPr>
              <a:t>.</a:t>
            </a:r>
            <a:endParaRPr lang="en-US" sz="1200" b="0" dirty="0" smtClean="0"/>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 </a:t>
            </a:r>
            <a:endParaRPr lang="en-US" sz="1200" dirty="0" smtClean="0"/>
          </a:p>
          <a:p>
            <a:pPr marL="228600" lvl="0" indent="-228600">
              <a:buFont typeface="+mj-lt"/>
              <a:buAutoNum type="arabicPeriod"/>
            </a:pP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group</a:t>
            </a:r>
            <a:r>
              <a:rPr lang="en-US" sz="1200" kern="1200" baseline="0" dirty="0" smtClean="0">
                <a:solidFill>
                  <a:schemeClr val="tx1"/>
                </a:solidFill>
                <a:latin typeface="+mn-lt"/>
                <a:ea typeface="+mn-ea"/>
                <a:cs typeface="+mn-cs"/>
              </a:rPr>
              <a:t>, click</a:t>
            </a:r>
            <a:r>
              <a:rPr lang="en-US" sz="1200" b="1" kern="1200" dirty="0" smtClean="0">
                <a:solidFill>
                  <a:schemeClr val="tx1"/>
                </a:solidFill>
                <a:latin typeface="+mn-lt"/>
                <a:ea typeface="+mn-ea"/>
                <a:cs typeface="+mn-cs"/>
              </a:rPr>
              <a:t> 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select the fifth</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rectangle motion path animation effect, and then under </a:t>
            </a:r>
            <a:r>
              <a:rPr lang="en-US" sz="1200" b="1" kern="1200" dirty="0" smtClean="0">
                <a:solidFill>
                  <a:schemeClr val="tx1"/>
                </a:solidFill>
                <a:latin typeface="+mn-lt"/>
                <a:ea typeface="+mn-ea"/>
                <a:cs typeface="+mn-cs"/>
              </a:rPr>
              <a:t>Modify: Right</a:t>
            </a:r>
            <a:r>
              <a:rPr lang="en-US" sz="1200" kern="1200" dirty="0" smtClean="0">
                <a:solidFill>
                  <a:schemeClr val="tx1"/>
                </a:solidFill>
                <a:latin typeface="+mn-lt"/>
                <a:ea typeface="+mn-ea"/>
                <a:cs typeface="+mn-cs"/>
              </a:rPr>
              <a:t>, in the</a:t>
            </a:r>
            <a:r>
              <a:rPr lang="en-US" sz="1200" b="1" kern="1200" dirty="0" smtClean="0">
                <a:solidFill>
                  <a:schemeClr val="tx1"/>
                </a:solidFill>
                <a:latin typeface="+mn-lt"/>
                <a:ea typeface="+mn-ea"/>
                <a:cs typeface="+mn-cs"/>
              </a:rPr>
              <a:t> Start </a:t>
            </a:r>
            <a:r>
              <a:rPr lang="en-US" sz="1200" b="0" kern="1200" dirty="0" smtClean="0">
                <a:solidFill>
                  <a:schemeClr val="tx1"/>
                </a:solidFill>
                <a:latin typeface="+mn-lt"/>
                <a:ea typeface="+mn-ea"/>
                <a:cs typeface="+mn-cs"/>
              </a:rPr>
              <a:t>list,</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With Previous.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kern="1200" dirty="0" smtClean="0">
                <a:solidFill>
                  <a:schemeClr val="tx1"/>
                </a:solidFill>
                <a:latin typeface="+mn-lt"/>
                <a:ea typeface="+mn-ea"/>
                <a:cs typeface="+mn-cs"/>
              </a:rPr>
              <a:t>Also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arrow next to the fifth rectangle motion path animation effect, and then click </a:t>
            </a:r>
            <a:r>
              <a:rPr lang="en-US" sz="1200" b="1" kern="1200" dirty="0" smtClean="0">
                <a:solidFill>
                  <a:schemeClr val="tx1"/>
                </a:solidFill>
                <a:latin typeface="+mn-lt"/>
                <a:ea typeface="+mn-ea"/>
                <a:cs typeface="+mn-cs"/>
              </a:rPr>
              <a:t>Effect Options</a:t>
            </a:r>
            <a:r>
              <a:rPr lang="en-US" sz="1200" b="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Effect Options </a:t>
            </a:r>
            <a:r>
              <a:rPr lang="en-US" sz="1200" b="0" kern="1200" dirty="0" smtClean="0">
                <a:solidFill>
                  <a:schemeClr val="tx1"/>
                </a:solidFill>
                <a:latin typeface="+mn-lt"/>
                <a:ea typeface="+mn-ea"/>
                <a:cs typeface="+mn-cs"/>
              </a:rPr>
              <a:t>dialog box,</a:t>
            </a:r>
            <a:r>
              <a:rPr lang="en-US" sz="1200" b="0" kern="1200" baseline="0" dirty="0" smtClean="0">
                <a:solidFill>
                  <a:schemeClr val="tx1"/>
                </a:solidFill>
                <a:latin typeface="+mn-lt"/>
                <a:ea typeface="+mn-ea"/>
                <a:cs typeface="+mn-cs"/>
              </a:rPr>
              <a:t> do the following:</a:t>
            </a:r>
            <a:endParaRPr lang="en-US" sz="1200" b="0" kern="1200" dirty="0" smtClean="0">
              <a:solidFill>
                <a:schemeClr val="tx1"/>
              </a:solidFill>
              <a:latin typeface="+mn-lt"/>
              <a:ea typeface="+mn-ea"/>
              <a:cs typeface="+mn-cs"/>
            </a:endParaRP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Effect</a:t>
            </a:r>
            <a:r>
              <a:rPr lang="en-US" sz="1200" kern="1200" dirty="0" smtClean="0">
                <a:solidFill>
                  <a:schemeClr val="tx1"/>
                </a:solidFill>
                <a:latin typeface="+mn-lt"/>
                <a:ea typeface="+mn-ea"/>
                <a:cs typeface="+mn-cs"/>
              </a:rPr>
              <a:t> tab, under </a:t>
            </a:r>
            <a:r>
              <a:rPr lang="en-US" sz="1200" b="1" kern="1200" dirty="0" smtClean="0">
                <a:solidFill>
                  <a:schemeClr val="tx1"/>
                </a:solidFill>
                <a:latin typeface="+mn-lt"/>
                <a:ea typeface="+mn-ea"/>
                <a:cs typeface="+mn-cs"/>
              </a:rPr>
              <a:t>Settings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Auto-Reverse</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Timing</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Repeat </a:t>
            </a:r>
            <a:r>
              <a:rPr lang="en-US" sz="1200" b="0" kern="1200" dirty="0" smtClean="0">
                <a:solidFill>
                  <a:schemeClr val="tx1"/>
                </a:solidFill>
                <a:latin typeface="+mn-lt"/>
                <a:ea typeface="+mn-ea"/>
                <a:cs typeface="+mn-cs"/>
              </a:rPr>
              <a:t>list, select </a:t>
            </a:r>
            <a:r>
              <a:rPr lang="en-US" sz="1200" b="1" kern="1200" dirty="0" smtClean="0">
                <a:solidFill>
                  <a:schemeClr val="tx1"/>
                </a:solidFill>
                <a:latin typeface="+mn-lt"/>
                <a:ea typeface="+mn-ea"/>
                <a:cs typeface="+mn-cs"/>
              </a:rPr>
              <a:t>Until End of Slide</a:t>
            </a:r>
            <a:r>
              <a:rPr lang="en-US" sz="1200" b="0" kern="1200" dirty="0" smtClean="0">
                <a:solidFill>
                  <a:schemeClr val="tx1"/>
                </a:solidFill>
                <a:latin typeface="+mn-lt"/>
                <a:ea typeface="+mn-ea"/>
                <a:cs typeface="+mn-cs"/>
              </a:rPr>
              <a:t>, and in </a:t>
            </a:r>
            <a:r>
              <a:rPr lang="en-US" sz="1200" kern="1200" dirty="0" smtClean="0">
                <a:solidFill>
                  <a:schemeClr val="tx1"/>
                </a:solidFill>
                <a:latin typeface="+mn-lt"/>
                <a:ea typeface="+mn-ea"/>
                <a:cs typeface="+mn-cs"/>
              </a:rPr>
              <a:t>the</a:t>
            </a:r>
            <a:r>
              <a:rPr lang="en-US" sz="1200" b="1" kern="1200" dirty="0" smtClean="0">
                <a:solidFill>
                  <a:schemeClr val="tx1"/>
                </a:solidFill>
                <a:latin typeface="+mn-lt"/>
                <a:ea typeface="+mn-ea"/>
                <a:cs typeface="+mn-cs"/>
              </a:rPr>
              <a:t> Speed </a:t>
            </a:r>
            <a:r>
              <a:rPr lang="en-US" sz="1200" kern="1200" dirty="0" smtClean="0">
                <a:solidFill>
                  <a:schemeClr val="tx1"/>
                </a:solidFill>
                <a:latin typeface="+mn-lt"/>
                <a:ea typeface="+mn-ea"/>
                <a:cs typeface="+mn-cs"/>
              </a:rPr>
              <a:t>box, enter</a:t>
            </a:r>
            <a:r>
              <a:rPr lang="en-US" sz="1200" b="1" kern="1200" dirty="0" smtClean="0">
                <a:solidFill>
                  <a:schemeClr val="tx1"/>
                </a:solidFill>
                <a:latin typeface="+mn-lt"/>
                <a:ea typeface="+mn-ea"/>
                <a:cs typeface="+mn-cs"/>
              </a:rPr>
              <a:t> 5.3 seconds</a:t>
            </a:r>
            <a:r>
              <a:rPr lang="en-US" sz="1200" b="0" kern="1200" dirty="0" smtClean="0">
                <a:solidFill>
                  <a:schemeClr val="tx1"/>
                </a:solidFill>
                <a:latin typeface="+mn-lt"/>
                <a:ea typeface="+mn-ea"/>
                <a:cs typeface="+mn-cs"/>
              </a:rPr>
              <a:t>.</a:t>
            </a:r>
          </a:p>
          <a:p>
            <a:pPr marL="228600" lvl="0" indent="-228600">
              <a:buFont typeface="+mj-lt"/>
              <a:buAutoNum type="arabicPeriod"/>
            </a:pPr>
            <a:r>
              <a:rPr lang="en-US" sz="1200" b="0" kern="1200" dirty="0" smtClean="0">
                <a:solidFill>
                  <a:schemeClr val="tx1"/>
                </a:solidFill>
                <a:latin typeface="+mn-lt"/>
                <a:ea typeface="+mn-ea"/>
                <a:cs typeface="+mn-cs"/>
              </a:rPr>
              <a:t>On</a:t>
            </a:r>
            <a:r>
              <a:rPr lang="en-US" sz="1200" b="0" kern="1200" baseline="0" dirty="0" smtClean="0">
                <a:solidFill>
                  <a:schemeClr val="tx1"/>
                </a:solidFill>
                <a:latin typeface="+mn-lt"/>
                <a:ea typeface="+mn-ea"/>
                <a:cs typeface="+mn-cs"/>
              </a:rPr>
              <a:t> the slide, p</a:t>
            </a:r>
            <a:r>
              <a:rPr lang="en-US" sz="1200" b="0" kern="1200" dirty="0" smtClean="0">
                <a:solidFill>
                  <a:schemeClr val="tx1"/>
                </a:solidFill>
                <a:latin typeface="+mn-lt"/>
                <a:ea typeface="+mn-ea"/>
                <a:cs typeface="+mn-cs"/>
              </a:rPr>
              <a:t>osition the fifth rectangle on the first</a:t>
            </a:r>
            <a:r>
              <a:rPr lang="en-US" sz="1200" b="0" kern="1200" baseline="0" dirty="0" smtClean="0">
                <a:solidFill>
                  <a:schemeClr val="tx1"/>
                </a:solidFill>
                <a:latin typeface="+mn-lt"/>
                <a:ea typeface="+mn-ea"/>
                <a:cs typeface="+mn-cs"/>
              </a:rPr>
              <a:t> (and longest) rectangle, lining up the top and bottom edges.</a:t>
            </a:r>
            <a:endParaRPr lang="en-US" sz="1200" b="0" kern="1200" dirty="0" smtClean="0">
              <a:solidFill>
                <a:schemeClr val="tx1"/>
              </a:solidFill>
              <a:latin typeface="+mn-lt"/>
              <a:ea typeface="+mn-ea"/>
              <a:cs typeface="+mn-cs"/>
            </a:endParaRPr>
          </a:p>
          <a:p>
            <a:pPr marL="228600" lvl="0" indent="-228600">
              <a:buFont typeface="+mj-lt"/>
              <a:buNone/>
            </a:pPr>
            <a:r>
              <a:rPr lang="en-US" sz="1200" kern="1200" dirty="0" smtClean="0">
                <a:solidFill>
                  <a:schemeClr val="tx1"/>
                </a:solidFill>
                <a:latin typeface="+mn-lt"/>
                <a:ea typeface="+mn-ea"/>
                <a:cs typeface="+mn-cs"/>
              </a:rPr>
              <a:t> </a:t>
            </a:r>
          </a:p>
          <a:p>
            <a:endParaRPr lang="en-US" sz="1200" kern="1200" dirty="0" smtClean="0">
              <a:solidFill>
                <a:schemeClr val="tx1"/>
              </a:solidFill>
              <a:latin typeface="+mn-lt"/>
              <a:ea typeface="+mn-ea"/>
              <a:cs typeface="+mn-cs"/>
            </a:endParaRPr>
          </a:p>
          <a:p>
            <a:pPr marL="228600" indent="-228600">
              <a:buFont typeface="+mj-lt"/>
              <a:buNone/>
            </a:pPr>
            <a:r>
              <a:rPr lang="en-US" sz="1200" kern="1200" dirty="0" smtClean="0">
                <a:solidFill>
                  <a:schemeClr val="tx1"/>
                </a:solidFill>
                <a:latin typeface="+mn-lt"/>
                <a:ea typeface="+mn-ea"/>
                <a:cs typeface="+mn-cs"/>
              </a:rPr>
              <a:t>To reproduce the animation effects</a:t>
            </a:r>
            <a:r>
              <a:rPr lang="en-US" sz="1200" kern="1200" baseline="0" dirty="0" smtClean="0">
                <a:solidFill>
                  <a:schemeClr val="tx1"/>
                </a:solidFill>
                <a:latin typeface="+mn-lt"/>
                <a:ea typeface="+mn-ea"/>
                <a:cs typeface="+mn-cs"/>
              </a:rPr>
              <a:t> for the sixth rectangle on this slide</a:t>
            </a:r>
            <a:r>
              <a:rPr lang="en-US" sz="1200" kern="1200" dirty="0" smtClean="0">
                <a:solidFill>
                  <a:schemeClr val="tx1"/>
                </a:solidFill>
                <a:latin typeface="+mn-lt"/>
                <a:ea typeface="+mn-ea"/>
                <a:cs typeface="+mn-cs"/>
              </a:rPr>
              <a:t>, do the following:</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sixth 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In</a:t>
            </a:r>
            <a:r>
              <a:rPr lang="en-US" sz="1200" kern="1200" dirty="0" smtClean="0">
                <a:solidFill>
                  <a:schemeClr val="tx1"/>
                </a:solidFill>
                <a:latin typeface="+mn-lt"/>
                <a:ea typeface="+mn-ea"/>
                <a:cs typeface="+mn-cs"/>
              </a:rPr>
              <a:t>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0.98”</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 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 </a:t>
            </a:r>
            <a:r>
              <a:rPr lang="en-US" sz="1200" kern="1200" baseline="0" dirty="0" smtClean="0">
                <a:solidFill>
                  <a:schemeClr val="tx1"/>
                </a:solidFill>
                <a:latin typeface="+mn-lt"/>
                <a:ea typeface="+mn-ea"/>
                <a:cs typeface="+mn-cs"/>
              </a:rPr>
              <a:t>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click</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a:t>
            </a:r>
            <a:r>
              <a:rPr lang="en-US" sz="1200" b="0" kern="1200" baseline="0" dirty="0" smtClean="0">
                <a:solidFill>
                  <a:schemeClr val="tx1"/>
                </a:solidFill>
                <a:latin typeface="+mn-lt"/>
                <a:ea typeface="+mn-ea"/>
                <a:cs typeface="+mn-cs"/>
              </a:rPr>
              <a:t> then do the following:</a:t>
            </a:r>
          </a:p>
          <a:p>
            <a:pPr marL="685800" lvl="1" indent="-228600">
              <a:buFont typeface="Arial" pitchFamily="34" charset="0"/>
              <a:buChar char="•"/>
            </a:pPr>
            <a:r>
              <a:rPr lang="en-US" sz="1200" b="0" kern="1200" baseline="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and then under </a:t>
            </a:r>
            <a:r>
              <a:rPr lang="en-US" sz="1200" b="1" kern="1200" dirty="0" smtClean="0">
                <a:solidFill>
                  <a:schemeClr val="tx1"/>
                </a:solidFill>
                <a:latin typeface="+mn-lt"/>
                <a:ea typeface="+mn-ea"/>
                <a:cs typeface="+mn-cs"/>
              </a:rPr>
              <a:t>Theme Colors </a:t>
            </a:r>
            <a:r>
              <a:rPr lang="en-US" sz="1200" kern="1200" dirty="0" smtClean="0">
                <a:solidFill>
                  <a:schemeClr val="tx1"/>
                </a:solidFill>
                <a:latin typeface="+mn-lt"/>
                <a:ea typeface="+mn-ea"/>
                <a:cs typeface="+mn-cs"/>
              </a:rPr>
              <a:t>click</a:t>
            </a:r>
            <a:r>
              <a:rPr lang="en-US" sz="1200" b="1" kern="1200" dirty="0" smtClean="0">
                <a:solidFill>
                  <a:schemeClr val="tx1"/>
                </a:solidFill>
                <a:latin typeface="+mn-lt"/>
                <a:ea typeface="+mn-ea"/>
                <a:cs typeface="+mn-cs"/>
              </a:rPr>
              <a:t> Olive Green, Accent 3, Darker 25%</a:t>
            </a:r>
            <a:r>
              <a:rPr lang="en-US" sz="1200" b="0" kern="1200" baseline="0" dirty="0" smtClean="0">
                <a:solidFill>
                  <a:schemeClr val="tx1"/>
                </a:solidFill>
                <a:latin typeface="+mn-lt"/>
                <a:ea typeface="+mn-ea"/>
                <a:cs typeface="+mn-cs"/>
              </a:rPr>
              <a:t> (fifth row, seventh option from the left).</a:t>
            </a:r>
            <a:endParaRPr lang="en-US" sz="1200" b="0" dirty="0" smtClean="0"/>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 </a:t>
            </a:r>
            <a:endParaRPr lang="en-US" sz="1200" dirty="0" smtClean="0"/>
          </a:p>
          <a:p>
            <a:pPr marL="228600" lvl="0" indent="-228600">
              <a:buFont typeface="+mj-lt"/>
              <a:buAutoNum type="arabicPeriod"/>
            </a:pP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group</a:t>
            </a:r>
            <a:r>
              <a:rPr lang="en-US" sz="1200" kern="1200" baseline="0" dirty="0" smtClean="0">
                <a:solidFill>
                  <a:schemeClr val="tx1"/>
                </a:solidFill>
                <a:latin typeface="+mn-lt"/>
                <a:ea typeface="+mn-ea"/>
                <a:cs typeface="+mn-cs"/>
              </a:rPr>
              <a:t>, click</a:t>
            </a:r>
            <a:r>
              <a:rPr lang="en-US" sz="1200" b="1" kern="1200" dirty="0" smtClean="0">
                <a:solidFill>
                  <a:schemeClr val="tx1"/>
                </a:solidFill>
                <a:latin typeface="+mn-lt"/>
                <a:ea typeface="+mn-ea"/>
                <a:cs typeface="+mn-cs"/>
              </a:rPr>
              <a:t> 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select the sixth rectangle motion path animation effect, and under </a:t>
            </a:r>
            <a:r>
              <a:rPr lang="en-US" sz="1200" b="1" kern="1200" dirty="0" smtClean="0">
                <a:solidFill>
                  <a:schemeClr val="tx1"/>
                </a:solidFill>
                <a:latin typeface="+mn-lt"/>
                <a:ea typeface="+mn-ea"/>
                <a:cs typeface="+mn-cs"/>
              </a:rPr>
              <a:t>Modify: Right</a:t>
            </a:r>
            <a:r>
              <a:rPr lang="en-US" sz="1200" kern="1200" dirty="0" smtClean="0">
                <a:solidFill>
                  <a:schemeClr val="tx1"/>
                </a:solidFill>
                <a:latin typeface="+mn-lt"/>
                <a:ea typeface="+mn-ea"/>
                <a:cs typeface="+mn-cs"/>
              </a:rPr>
              <a:t>, in the</a:t>
            </a:r>
            <a:r>
              <a:rPr lang="en-US" sz="1200" b="1" kern="1200" dirty="0" smtClean="0">
                <a:solidFill>
                  <a:schemeClr val="tx1"/>
                </a:solidFill>
                <a:latin typeface="+mn-lt"/>
                <a:ea typeface="+mn-ea"/>
                <a:cs typeface="+mn-cs"/>
              </a:rPr>
              <a:t> Start box, </a:t>
            </a: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With Previous.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kern="1200" dirty="0" smtClean="0">
                <a:solidFill>
                  <a:schemeClr val="tx1"/>
                </a:solidFill>
                <a:latin typeface="+mn-lt"/>
                <a:ea typeface="+mn-ea"/>
                <a:cs typeface="+mn-cs"/>
              </a:rPr>
              <a:t>Also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arrow next to the sixth rectangle motion path animation effect, and then click </a:t>
            </a:r>
            <a:r>
              <a:rPr lang="en-US" sz="1200" b="1" kern="1200" dirty="0" smtClean="0">
                <a:solidFill>
                  <a:schemeClr val="tx1"/>
                </a:solidFill>
                <a:latin typeface="+mn-lt"/>
                <a:ea typeface="+mn-ea"/>
                <a:cs typeface="+mn-cs"/>
              </a:rPr>
              <a:t>Effect Options</a:t>
            </a:r>
            <a:r>
              <a:rPr lang="en-US" sz="1200" b="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Effect Options </a:t>
            </a:r>
            <a:r>
              <a:rPr lang="en-US" sz="1200" b="0" kern="1200" dirty="0" smtClean="0">
                <a:solidFill>
                  <a:schemeClr val="tx1"/>
                </a:solidFill>
                <a:latin typeface="+mn-lt"/>
                <a:ea typeface="+mn-ea"/>
                <a:cs typeface="+mn-cs"/>
              </a:rPr>
              <a:t>dialog box,</a:t>
            </a:r>
            <a:r>
              <a:rPr lang="en-US" sz="1200" b="0" kern="1200" baseline="0" dirty="0" smtClean="0">
                <a:solidFill>
                  <a:schemeClr val="tx1"/>
                </a:solidFill>
                <a:latin typeface="+mn-lt"/>
                <a:ea typeface="+mn-ea"/>
                <a:cs typeface="+mn-cs"/>
              </a:rPr>
              <a:t> do the following:</a:t>
            </a:r>
            <a:endParaRPr lang="en-US" sz="1200" b="0" kern="1200" dirty="0" smtClean="0">
              <a:solidFill>
                <a:schemeClr val="tx1"/>
              </a:solidFill>
              <a:latin typeface="+mn-lt"/>
              <a:ea typeface="+mn-ea"/>
              <a:cs typeface="+mn-cs"/>
            </a:endParaRP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Effect</a:t>
            </a:r>
            <a:r>
              <a:rPr lang="en-US" sz="1200" kern="1200" dirty="0" smtClean="0">
                <a:solidFill>
                  <a:schemeClr val="tx1"/>
                </a:solidFill>
                <a:latin typeface="+mn-lt"/>
                <a:ea typeface="+mn-ea"/>
                <a:cs typeface="+mn-cs"/>
              </a:rPr>
              <a:t> tab, under </a:t>
            </a:r>
            <a:r>
              <a:rPr lang="en-US" sz="1200" b="1" kern="1200" dirty="0" smtClean="0">
                <a:solidFill>
                  <a:schemeClr val="tx1"/>
                </a:solidFill>
                <a:latin typeface="+mn-lt"/>
                <a:ea typeface="+mn-ea"/>
                <a:cs typeface="+mn-cs"/>
              </a:rPr>
              <a:t>Settings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Auto-Reverse</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Timing</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Repeat </a:t>
            </a:r>
            <a:r>
              <a:rPr lang="en-US" sz="1200" b="0" kern="1200" dirty="0" smtClean="0">
                <a:solidFill>
                  <a:schemeClr val="tx1"/>
                </a:solidFill>
                <a:latin typeface="+mn-lt"/>
                <a:ea typeface="+mn-ea"/>
                <a:cs typeface="+mn-cs"/>
              </a:rPr>
              <a:t>list,</a:t>
            </a:r>
            <a:r>
              <a:rPr lang="en-US" sz="1200" b="0" kern="1200" baseline="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Until End of Slide</a:t>
            </a:r>
            <a:r>
              <a:rPr lang="en-US" sz="1200" b="0" kern="1200" dirty="0" smtClean="0">
                <a:solidFill>
                  <a:schemeClr val="tx1"/>
                </a:solidFill>
                <a:latin typeface="+mn-lt"/>
                <a:ea typeface="+mn-ea"/>
                <a:cs typeface="+mn-cs"/>
              </a:rPr>
              <a:t>, and in </a:t>
            </a:r>
            <a:r>
              <a:rPr lang="en-US" sz="1200" kern="1200" dirty="0" smtClean="0">
                <a:solidFill>
                  <a:schemeClr val="tx1"/>
                </a:solidFill>
                <a:latin typeface="+mn-lt"/>
                <a:ea typeface="+mn-ea"/>
                <a:cs typeface="+mn-cs"/>
              </a:rPr>
              <a:t>the</a:t>
            </a:r>
            <a:r>
              <a:rPr lang="en-US" sz="1200" b="1" kern="1200" dirty="0" smtClean="0">
                <a:solidFill>
                  <a:schemeClr val="tx1"/>
                </a:solidFill>
                <a:latin typeface="+mn-lt"/>
                <a:ea typeface="+mn-ea"/>
                <a:cs typeface="+mn-cs"/>
              </a:rPr>
              <a:t> Speed </a:t>
            </a:r>
            <a:r>
              <a:rPr lang="en-US" sz="1200" kern="1200" dirty="0" smtClean="0">
                <a:solidFill>
                  <a:schemeClr val="tx1"/>
                </a:solidFill>
                <a:latin typeface="+mn-lt"/>
                <a:ea typeface="+mn-ea"/>
                <a:cs typeface="+mn-cs"/>
              </a:rPr>
              <a:t>box, enter</a:t>
            </a:r>
            <a:r>
              <a:rPr lang="en-US" sz="1200" b="1" kern="1200" dirty="0" smtClean="0">
                <a:solidFill>
                  <a:schemeClr val="tx1"/>
                </a:solidFill>
                <a:latin typeface="+mn-lt"/>
                <a:ea typeface="+mn-ea"/>
                <a:cs typeface="+mn-cs"/>
              </a:rPr>
              <a:t> 4.2 seconds</a:t>
            </a:r>
            <a:r>
              <a:rPr lang="en-US" sz="1200" b="0" kern="1200" dirty="0" smtClean="0">
                <a:solidFill>
                  <a:schemeClr val="tx1"/>
                </a:solidFill>
                <a:latin typeface="+mn-lt"/>
                <a:ea typeface="+mn-ea"/>
                <a:cs typeface="+mn-cs"/>
              </a:rPr>
              <a:t>.</a:t>
            </a:r>
          </a:p>
          <a:p>
            <a:pPr marL="228600" lvl="0" indent="-228600">
              <a:buFont typeface="+mj-lt"/>
              <a:buAutoNum type="arabicPeriod"/>
            </a:pPr>
            <a:r>
              <a:rPr lang="en-US" sz="1200" b="0" kern="1200" dirty="0" smtClean="0">
                <a:solidFill>
                  <a:schemeClr val="tx1"/>
                </a:solidFill>
                <a:latin typeface="+mn-lt"/>
                <a:ea typeface="+mn-ea"/>
                <a:cs typeface="+mn-cs"/>
              </a:rPr>
              <a:t>On</a:t>
            </a:r>
            <a:r>
              <a:rPr lang="en-US" sz="1200" b="0" kern="1200" baseline="0" dirty="0" smtClean="0">
                <a:solidFill>
                  <a:schemeClr val="tx1"/>
                </a:solidFill>
                <a:latin typeface="+mn-lt"/>
                <a:ea typeface="+mn-ea"/>
                <a:cs typeface="+mn-cs"/>
              </a:rPr>
              <a:t> the slide, p</a:t>
            </a:r>
            <a:r>
              <a:rPr lang="en-US" sz="1200" b="0" kern="1200" dirty="0" smtClean="0">
                <a:solidFill>
                  <a:schemeClr val="tx1"/>
                </a:solidFill>
                <a:latin typeface="+mn-lt"/>
                <a:ea typeface="+mn-ea"/>
                <a:cs typeface="+mn-cs"/>
              </a:rPr>
              <a:t>osition the sixth rectangle on the first</a:t>
            </a:r>
            <a:r>
              <a:rPr lang="en-US" sz="1200" b="0" kern="1200" baseline="0" dirty="0" smtClean="0">
                <a:solidFill>
                  <a:schemeClr val="tx1"/>
                </a:solidFill>
                <a:latin typeface="+mn-lt"/>
                <a:ea typeface="+mn-ea"/>
                <a:cs typeface="+mn-cs"/>
              </a:rPr>
              <a:t> (and longest) rectangle, lining up the top and bottom edges.</a:t>
            </a:r>
            <a:endParaRPr lang="en-US" sz="1200" b="0" kern="1200" dirty="0" smtClean="0">
              <a:solidFill>
                <a:schemeClr val="tx1"/>
              </a:solidFill>
              <a:latin typeface="+mn-lt"/>
              <a:ea typeface="+mn-ea"/>
              <a:cs typeface="+mn-cs"/>
            </a:endParaRPr>
          </a:p>
          <a:p>
            <a:pPr marL="228600" indent="-228600">
              <a:buFont typeface="+mj-lt"/>
              <a:buAutoNum type="arabicPeriod"/>
            </a:pPr>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 </a:t>
            </a:r>
          </a:p>
          <a:p>
            <a:r>
              <a:rPr lang="en-US" sz="1200" dirty="0" smtClean="0"/>
              <a:t>To reproduce the background effects on this slide, do the following:</a:t>
            </a:r>
          </a:p>
          <a:p>
            <a:pPr marL="228600" lvl="0" indent="-228600">
              <a:buFont typeface="+mj-lt"/>
              <a:buAutoNum type="arabicPeriod"/>
            </a:pPr>
            <a:r>
              <a:rPr lang="en-US" sz="1200" kern="1200" dirty="0" smtClean="0">
                <a:solidFill>
                  <a:schemeClr val="tx1"/>
                </a:solidFill>
                <a:latin typeface="+mn-lt"/>
                <a:ea typeface="+mn-ea"/>
                <a:cs typeface="+mn-cs"/>
              </a:rPr>
              <a:t>Right-click the slide background area, and then click </a:t>
            </a:r>
            <a:r>
              <a:rPr lang="en-US" sz="1200" b="1" kern="1200" dirty="0" smtClean="0">
                <a:solidFill>
                  <a:schemeClr val="tx1"/>
                </a:solidFill>
                <a:latin typeface="+mn-lt"/>
                <a:ea typeface="+mn-ea"/>
                <a:cs typeface="+mn-cs"/>
              </a:rPr>
              <a:t>Format Background</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Format Background </a:t>
            </a:r>
            <a:r>
              <a:rPr lang="en-US" sz="1200" kern="1200" dirty="0" smtClean="0">
                <a:solidFill>
                  <a:schemeClr val="tx1"/>
                </a:solidFill>
                <a:latin typeface="+mn-lt"/>
                <a:ea typeface="+mn-ea"/>
                <a:cs typeface="+mn-cs"/>
              </a:rPr>
              <a:t>dialog box,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left pane, select </a:t>
            </a:r>
            <a:r>
              <a:rPr lang="en-US" sz="1200" b="1" kern="1200" dirty="0" smtClean="0">
                <a:solidFill>
                  <a:schemeClr val="tx1"/>
                </a:solidFill>
                <a:latin typeface="+mn-lt"/>
                <a:ea typeface="+mn-ea"/>
                <a:cs typeface="+mn-cs"/>
              </a:rPr>
              <a:t>Gradient fill</a:t>
            </a:r>
            <a:r>
              <a:rPr lang="en-US" sz="1200" kern="1200" dirty="0" smtClean="0">
                <a:solidFill>
                  <a:schemeClr val="tx1"/>
                </a:solidFill>
                <a:latin typeface="+mn-lt"/>
                <a:ea typeface="+mn-ea"/>
                <a:cs typeface="+mn-cs"/>
              </a:rPr>
              <a:t> in the right pane, and then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Type</a:t>
            </a:r>
            <a:r>
              <a:rPr lang="en-US" sz="1200" kern="1200" dirty="0" smtClean="0">
                <a:solidFill>
                  <a:schemeClr val="tx1"/>
                </a:solidFill>
                <a:latin typeface="+mn-lt"/>
                <a:ea typeface="+mn-ea"/>
                <a:cs typeface="+mn-cs"/>
              </a:rPr>
              <a:t> list, select </a:t>
            </a:r>
            <a:r>
              <a:rPr lang="en-US" sz="1200" b="1" kern="1200" dirty="0" smtClean="0">
                <a:solidFill>
                  <a:schemeClr val="tx1"/>
                </a:solidFill>
                <a:latin typeface="+mn-lt"/>
                <a:ea typeface="+mn-ea"/>
                <a:cs typeface="+mn-cs"/>
              </a:rPr>
              <a:t>Radial</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kern="1200" dirty="0" smtClean="0">
                <a:solidFill>
                  <a:schemeClr val="tx1"/>
                </a:solidFill>
                <a:latin typeface="+mn-lt"/>
                <a:ea typeface="+mn-ea"/>
                <a:cs typeface="+mn-cs"/>
              </a:rPr>
              <a:t>Click the button next to </a:t>
            </a:r>
            <a:r>
              <a:rPr lang="en-US" sz="1200" b="1" kern="1200" dirty="0" smtClean="0">
                <a:solidFill>
                  <a:schemeClr val="tx1"/>
                </a:solidFill>
                <a:latin typeface="+mn-lt"/>
                <a:ea typeface="+mn-ea"/>
                <a:cs typeface="+mn-cs"/>
              </a:rPr>
              <a:t>Direction</a:t>
            </a:r>
            <a:r>
              <a:rPr lang="en-US" sz="1200" kern="1200" dirty="0" smtClean="0">
                <a:solidFill>
                  <a:schemeClr val="tx1"/>
                </a:solidFill>
                <a:latin typeface="+mn-lt"/>
                <a:ea typeface="+mn-ea"/>
                <a:cs typeface="+mn-cs"/>
              </a:rPr>
              <a:t>, and then click </a:t>
            </a:r>
            <a:r>
              <a:rPr lang="en-US" sz="1200" b="1" kern="1200" dirty="0" smtClean="0">
                <a:solidFill>
                  <a:schemeClr val="tx1"/>
                </a:solidFill>
                <a:latin typeface="+mn-lt"/>
                <a:ea typeface="+mn-ea"/>
                <a:cs typeface="+mn-cs"/>
              </a:rPr>
              <a:t>From Center </a:t>
            </a:r>
            <a:r>
              <a:rPr lang="en-US" sz="1200" b="0" kern="1200" dirty="0" smtClean="0">
                <a:solidFill>
                  <a:schemeClr val="tx1"/>
                </a:solidFill>
                <a:latin typeface="+mn-lt"/>
                <a:ea typeface="+mn-ea"/>
                <a:cs typeface="+mn-cs"/>
              </a:rPr>
              <a:t>(third option from the left). </a:t>
            </a:r>
            <a:endParaRPr lang="en-US" sz="1200" kern="1200" dirty="0" smtClean="0">
              <a:solidFill>
                <a:schemeClr val="tx1"/>
              </a:solidFill>
              <a:latin typeface="+mn-lt"/>
              <a:ea typeface="+mn-ea"/>
              <a:cs typeface="+mn-cs"/>
            </a:endParaRPr>
          </a:p>
          <a:p>
            <a:pPr marL="685800" lvl="1" indent="-228600">
              <a:buFont typeface="Arial" pitchFamily="34" charset="0"/>
              <a:buChar char="•"/>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Gradient stops</a:t>
            </a:r>
            <a:r>
              <a:rPr lang="en-US" sz="1200" kern="1200" dirty="0" smtClean="0">
                <a:solidFill>
                  <a:schemeClr val="tx1"/>
                </a:solidFill>
                <a:latin typeface="+mn-lt"/>
                <a:ea typeface="+mn-ea"/>
                <a:cs typeface="+mn-cs"/>
              </a:rPr>
              <a:t>, click </a:t>
            </a:r>
            <a:r>
              <a:rPr lang="en-US" sz="1200" b="1" kern="1200" dirty="0" smtClean="0">
                <a:solidFill>
                  <a:schemeClr val="tx1"/>
                </a:solidFill>
                <a:latin typeface="+mn-lt"/>
                <a:ea typeface="+mn-ea"/>
                <a:cs typeface="+mn-cs"/>
              </a:rPr>
              <a:t>Add</a:t>
            </a:r>
            <a:r>
              <a:rPr lang="en-US" sz="1200" b="0" kern="1200" dirty="0" smtClean="0">
                <a:solidFill>
                  <a:schemeClr val="tx1"/>
                </a:solidFill>
                <a:latin typeface="+mn-lt"/>
                <a:ea typeface="+mn-ea"/>
                <a:cs typeface="+mn-cs"/>
              </a:rPr>
              <a:t> or </a:t>
            </a:r>
            <a:r>
              <a:rPr lang="en-US" sz="1200" b="1" kern="1200" dirty="0" smtClean="0">
                <a:solidFill>
                  <a:schemeClr val="tx1"/>
                </a:solidFill>
                <a:latin typeface="+mn-lt"/>
                <a:ea typeface="+mn-ea"/>
                <a:cs typeface="+mn-cs"/>
              </a:rPr>
              <a:t>Remove</a:t>
            </a:r>
            <a:r>
              <a:rPr lang="en-US" sz="1200" kern="1200" dirty="0" smtClean="0">
                <a:solidFill>
                  <a:schemeClr val="tx1"/>
                </a:solidFill>
                <a:latin typeface="+mn-lt"/>
                <a:ea typeface="+mn-ea"/>
                <a:cs typeface="+mn-cs"/>
              </a:rPr>
              <a:t> until two stops appear in the drop-down list.</a:t>
            </a:r>
          </a:p>
          <a:p>
            <a:pPr marL="228600" lvl="0" indent="-228600">
              <a:buFont typeface="+mj-lt"/>
              <a:buAutoNum type="arabicPeriod"/>
            </a:pPr>
            <a:r>
              <a:rPr lang="en-US" sz="1200" kern="1200" dirty="0" smtClean="0">
                <a:solidFill>
                  <a:schemeClr val="tx1"/>
                </a:solidFill>
                <a:latin typeface="+mn-lt"/>
                <a:ea typeface="+mn-ea"/>
                <a:cs typeface="+mn-cs"/>
              </a:rPr>
              <a:t>Also under </a:t>
            </a:r>
            <a:r>
              <a:rPr lang="en-US" sz="1200" b="1" kern="1200" dirty="0" smtClean="0">
                <a:solidFill>
                  <a:schemeClr val="tx1"/>
                </a:solidFill>
                <a:latin typeface="+mn-lt"/>
                <a:ea typeface="+mn-ea"/>
                <a:cs typeface="+mn-cs"/>
              </a:rPr>
              <a:t>Gradient stops</a:t>
            </a:r>
            <a:r>
              <a:rPr lang="en-US" sz="1200" kern="1200" dirty="0" smtClean="0">
                <a:solidFill>
                  <a:schemeClr val="tx1"/>
                </a:solidFill>
                <a:latin typeface="+mn-lt"/>
                <a:ea typeface="+mn-ea"/>
                <a:cs typeface="+mn-cs"/>
              </a:rPr>
              <a:t>, customize the gradient stops that you added as follows:</a:t>
            </a:r>
          </a:p>
          <a:p>
            <a:pPr marL="685800" lvl="1" indent="-228600">
              <a:buFont typeface="Arial" pitchFamily="34" charset="0"/>
              <a:buChar char="•"/>
            </a:pP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Stop 1 </a:t>
            </a:r>
            <a:r>
              <a:rPr lang="en-US" sz="1200" kern="1200" dirty="0" smtClean="0">
                <a:solidFill>
                  <a:schemeClr val="tx1"/>
                </a:solidFill>
                <a:latin typeface="+mn-lt"/>
                <a:ea typeface="+mn-ea"/>
                <a:cs typeface="+mn-cs"/>
              </a:rPr>
              <a:t>from the list, and then do the following:</a:t>
            </a:r>
          </a:p>
          <a:p>
            <a:pPr marL="1143000" lvl="2"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Stop position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a:t>
            </a:r>
          </a:p>
          <a:p>
            <a:pPr marL="1143000" lvl="2" indent="-228600">
              <a:buFont typeface="Arial" pitchFamily="34" charset="0"/>
              <a:buChar char="•"/>
            </a:pPr>
            <a:r>
              <a:rPr lang="en-US" sz="1200" kern="1200" dirty="0" smtClean="0">
                <a:solidFill>
                  <a:schemeClr val="tx1"/>
                </a:solidFill>
                <a:latin typeface="+mn-lt"/>
                <a:ea typeface="+mn-ea"/>
                <a:cs typeface="+mn-cs"/>
              </a:rPr>
              <a:t>Click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t>
            </a:r>
            <a:r>
              <a:rPr lang="en-US" sz="1200" b="0" kern="1200" baseline="0" dirty="0" smtClean="0">
                <a:solidFill>
                  <a:schemeClr val="tx1"/>
                </a:solidFill>
                <a:latin typeface="+mn-lt"/>
                <a:ea typeface="+mn-ea"/>
                <a:cs typeface="+mn-cs"/>
              </a:rPr>
              <a:t>and then </a:t>
            </a: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Theme Colors  </a:t>
            </a:r>
            <a:r>
              <a:rPr lang="en-US" sz="1200" b="0" kern="120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a:t>
            </a:r>
            <a:r>
              <a:rPr lang="en-US" sz="1200" b="1" kern="1200" dirty="0" smtClean="0">
                <a:solidFill>
                  <a:schemeClr val="tx1"/>
                </a:solidFill>
                <a:latin typeface="+mn-lt"/>
                <a:ea typeface="+mn-ea"/>
                <a:cs typeface="+mn-cs"/>
              </a:rPr>
              <a:t>Black, Text 1, Lighter 50%</a:t>
            </a:r>
            <a:r>
              <a:rPr lang="en-US" sz="1200" b="0" kern="1200" baseline="0" dirty="0" smtClean="0">
                <a:solidFill>
                  <a:schemeClr val="tx1"/>
                </a:solidFill>
                <a:latin typeface="+mn-lt"/>
                <a:ea typeface="+mn-ea"/>
                <a:cs typeface="+mn-cs"/>
              </a:rPr>
              <a:t> (second row, second option from the left).</a:t>
            </a:r>
            <a:endParaRPr lang="en-US" sz="1200" b="0" kern="1200" dirty="0" smtClean="0">
              <a:solidFill>
                <a:schemeClr val="tx1"/>
              </a:solidFill>
              <a:latin typeface="+mn-lt"/>
              <a:ea typeface="+mn-ea"/>
              <a:cs typeface="+mn-cs"/>
            </a:endParaRPr>
          </a:p>
          <a:p>
            <a:pPr marL="685800" lvl="1" indent="-228600">
              <a:buFont typeface="Arial" pitchFamily="34" charset="0"/>
              <a:buChar char="•"/>
            </a:pP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Stop 2 </a:t>
            </a:r>
            <a:r>
              <a:rPr lang="en-US" sz="1200" kern="1200" dirty="0" smtClean="0">
                <a:solidFill>
                  <a:schemeClr val="tx1"/>
                </a:solidFill>
                <a:latin typeface="+mn-lt"/>
                <a:ea typeface="+mn-ea"/>
                <a:cs typeface="+mn-cs"/>
              </a:rPr>
              <a:t>from the list, and then do the following: </a:t>
            </a:r>
          </a:p>
          <a:p>
            <a:pPr marL="1143000" lvl="2"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Stop position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100%</a:t>
            </a:r>
            <a:r>
              <a:rPr lang="en-US" sz="1200" kern="1200" dirty="0" smtClean="0">
                <a:solidFill>
                  <a:schemeClr val="tx1"/>
                </a:solidFill>
                <a:latin typeface="+mn-lt"/>
                <a:ea typeface="+mn-ea"/>
                <a:cs typeface="+mn-cs"/>
              </a:rPr>
              <a:t>.</a:t>
            </a:r>
          </a:p>
          <a:p>
            <a:pPr marL="1143000" lvl="2" indent="-228600">
              <a:buFont typeface="Arial" pitchFamily="34" charset="0"/>
              <a:buChar char="•"/>
            </a:pPr>
            <a:r>
              <a:rPr lang="en-US" sz="1200" kern="1200" dirty="0" smtClean="0">
                <a:solidFill>
                  <a:schemeClr val="tx1"/>
                </a:solidFill>
                <a:latin typeface="+mn-lt"/>
                <a:ea typeface="+mn-ea"/>
                <a:cs typeface="+mn-cs"/>
              </a:rPr>
              <a:t>Click the button next to </a:t>
            </a:r>
            <a:r>
              <a:rPr lang="en-US" sz="1200" b="1" kern="1200" dirty="0" smtClean="0">
                <a:solidFill>
                  <a:schemeClr val="tx1"/>
                </a:solidFill>
                <a:latin typeface="+mn-lt"/>
                <a:ea typeface="+mn-ea"/>
                <a:cs typeface="+mn-cs"/>
              </a:rPr>
              <a:t>Color</a:t>
            </a:r>
            <a:r>
              <a:rPr lang="en-US" sz="1200" b="0" kern="1200" dirty="0" smtClean="0">
                <a:solidFill>
                  <a:schemeClr val="tx1"/>
                </a:solidFill>
                <a:latin typeface="+mn-lt"/>
                <a:ea typeface="+mn-ea"/>
                <a:cs typeface="+mn-cs"/>
              </a:rPr>
              <a:t>,</a:t>
            </a:r>
            <a:r>
              <a:rPr lang="en-US" sz="1200" b="0" kern="1200" baseline="0" dirty="0" smtClean="0">
                <a:solidFill>
                  <a:schemeClr val="tx1"/>
                </a:solidFill>
                <a:latin typeface="+mn-lt"/>
                <a:ea typeface="+mn-ea"/>
                <a:cs typeface="+mn-cs"/>
              </a:rPr>
              <a:t> and then </a:t>
            </a: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Theme Colors </a:t>
            </a:r>
            <a:r>
              <a:rPr lang="en-US" sz="1200" kern="1200" dirty="0" smtClean="0">
                <a:solidFill>
                  <a:schemeClr val="tx1"/>
                </a:solidFill>
                <a:latin typeface="+mn-lt"/>
                <a:ea typeface="+mn-ea"/>
                <a:cs typeface="+mn-cs"/>
              </a:rPr>
              <a:t>click </a:t>
            </a:r>
            <a:r>
              <a:rPr lang="en-US" sz="1200" b="1" kern="1200" dirty="0" smtClean="0">
                <a:solidFill>
                  <a:schemeClr val="tx1"/>
                </a:solidFill>
                <a:latin typeface="+mn-lt"/>
                <a:ea typeface="+mn-ea"/>
                <a:cs typeface="+mn-cs"/>
              </a:rPr>
              <a:t>Black, Text 1 </a:t>
            </a:r>
            <a:r>
              <a:rPr lang="en-US" sz="1200" b="0" kern="1200" baseline="0" dirty="0" smtClean="0">
                <a:solidFill>
                  <a:schemeClr val="tx1"/>
                </a:solidFill>
                <a:latin typeface="+mn-lt"/>
                <a:ea typeface="+mn-ea"/>
                <a:cs typeface="+mn-cs"/>
              </a:rPr>
              <a:t>(first row, second option from the left).</a:t>
            </a:r>
            <a:endParaRPr lang="en-US" sz="1200" b="0" baseline="0" dirty="0" smtClean="0"/>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Tree>
    <p:extLst>
      <p:ext uri="{BB962C8B-B14F-4D97-AF65-F5344CB8AC3E}">
        <p14:creationId xmlns:p14="http://schemas.microsoft.com/office/powerpoint/2010/main" val="14052500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15</a:t>
            </a:fld>
            <a:endParaRPr lang="en-US"/>
          </a:p>
        </p:txBody>
      </p:sp>
    </p:spTree>
    <p:extLst>
      <p:ext uri="{BB962C8B-B14F-4D97-AF65-F5344CB8AC3E}">
        <p14:creationId xmlns:p14="http://schemas.microsoft.com/office/powerpoint/2010/main" val="10109280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lgn="ctr">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12/14/2013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cxnSp>
        <p:nvCxnSpPr>
          <p:cNvPr id="7" name="Straight Connector 6"/>
          <p:cNvCxnSpPr/>
          <p:nvPr userDrawn="1"/>
        </p:nvCxnSpPr>
        <p:spPr>
          <a:xfrm>
            <a:off x="8686800" y="0"/>
            <a:ext cx="0" cy="6858000"/>
          </a:xfrm>
          <a:prstGeom prst="line">
            <a:avLst/>
          </a:prstGeom>
          <a:ln w="57150" cmpd="sng">
            <a:solidFill>
              <a:schemeClr val="tx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a:off x="0" y="3600450"/>
            <a:ext cx="91440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760185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12/14/2013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15030572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12/14/2013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4219115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ormAutofit/>
          </a:bodyPr>
          <a:lstStyle>
            <a:lvl1pPr>
              <a:defRPr sz="3200"/>
            </a:lvl1pPr>
          </a:lstStyle>
          <a:p>
            <a:r>
              <a:rPr lang="en-US" dirty="0" smtClean="0"/>
              <a:t>Click To Edit Master Title Style</a:t>
            </a:r>
            <a:endParaRPr lang="en-US" dirty="0"/>
          </a:p>
        </p:txBody>
      </p:sp>
      <p:sp>
        <p:nvSpPr>
          <p:cNvPr id="3" name="Content Placeholder 2"/>
          <p:cNvSpPr>
            <a:spLocks noGrp="1"/>
          </p:cNvSpPr>
          <p:nvPr>
            <p:ph idx="1" hasCustomPrompt="1"/>
          </p:nvPr>
        </p:nvSpPr>
        <p:spPr>
          <a:xfrm>
            <a:off x="268111" y="1193753"/>
            <a:ext cx="8418689" cy="4735688"/>
          </a:xfrm>
        </p:spPr>
        <p:txBody>
          <a:bodyPr/>
          <a:lstStyle>
            <a:lvl1pPr>
              <a:lnSpc>
                <a:spcPct val="150000"/>
              </a:lnSpc>
              <a:defRPr/>
            </a:lvl1pPr>
            <a:lvl2pPr>
              <a:lnSpc>
                <a:spcPct val="150000"/>
              </a:lnSpc>
              <a:defRPr/>
            </a:lvl2pPr>
            <a:lvl3pPr>
              <a:lnSpc>
                <a:spcPct val="150000"/>
              </a:lnSpc>
              <a:defRPr/>
            </a:lvl3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12/14/2013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cxnSp>
        <p:nvCxnSpPr>
          <p:cNvPr id="7" name="Straight Connector 6"/>
          <p:cNvCxnSpPr/>
          <p:nvPr userDrawn="1"/>
        </p:nvCxnSpPr>
        <p:spPr>
          <a:xfrm>
            <a:off x="0" y="1026057"/>
            <a:ext cx="91440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userDrawn="1"/>
        </p:nvCxnSpPr>
        <p:spPr>
          <a:xfrm>
            <a:off x="8686800" y="0"/>
            <a:ext cx="0" cy="6858000"/>
          </a:xfrm>
          <a:prstGeom prst="line">
            <a:avLst/>
          </a:prstGeom>
          <a:ln w="57150" cmpd="sng">
            <a:solidFill>
              <a:schemeClr val="tx2">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71578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2313" y="4406900"/>
            <a:ext cx="7772400" cy="1362075"/>
          </a:xfrm>
        </p:spPr>
        <p:txBody>
          <a:bodyPr anchor="t"/>
          <a:lstStyle>
            <a:lvl1pPr algn="l">
              <a:defRPr sz="4000" b="1" cap="none"/>
            </a:lvl1pPr>
          </a:lstStyle>
          <a:p>
            <a:r>
              <a:rPr lang="en-US" dirty="0" smtClean="0"/>
              <a:t>Click To Edit Master Title Style</a:t>
            </a:r>
            <a:endParaRPr lang="en-US" dirty="0"/>
          </a:p>
        </p:txBody>
      </p:sp>
      <p:sp>
        <p:nvSpPr>
          <p:cNvPr id="3" name="Text Placeholder 2"/>
          <p:cNvSpPr>
            <a:spLocks noGrp="1"/>
          </p:cNvSpPr>
          <p:nvPr>
            <p:ph type="body" idx="1"/>
          </p:nvPr>
        </p:nvSpPr>
        <p:spPr>
          <a:xfrm>
            <a:off x="722313" y="2864380"/>
            <a:ext cx="7772400" cy="1500187"/>
          </a:xfrm>
        </p:spPr>
        <p:txBody>
          <a:bodyPr anchor="b"/>
          <a:lstStyle>
            <a:lvl1pPr marL="0" indent="0">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12/14/2013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cxnSp>
        <p:nvCxnSpPr>
          <p:cNvPr id="7" name="Straight Connector 6"/>
          <p:cNvCxnSpPr/>
          <p:nvPr userDrawn="1"/>
        </p:nvCxnSpPr>
        <p:spPr>
          <a:xfrm>
            <a:off x="0" y="4406900"/>
            <a:ext cx="91440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userDrawn="1"/>
        </p:nvCxnSpPr>
        <p:spPr>
          <a:xfrm>
            <a:off x="8686800" y="0"/>
            <a:ext cx="0" cy="6858000"/>
          </a:xfrm>
          <a:prstGeom prst="line">
            <a:avLst/>
          </a:prstGeom>
          <a:ln w="57150" cmpd="sng">
            <a:solidFill>
              <a:schemeClr val="tx2">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985780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12/14/2013</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2948084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12/14/2013</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14529529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12/14/2013</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970470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12/14/2013</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3074204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12/14/2013</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10393341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12/14/2013</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9063551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1111" y="105306"/>
            <a:ext cx="8545689"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268111" y="1444979"/>
            <a:ext cx="8418689" cy="473568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9949541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457200" rtl="0" eaLnBrk="1" latinLnBrk="0" hangingPunct="1">
        <a:spcBef>
          <a:spcPct val="0"/>
        </a:spcBef>
        <a:buNone/>
        <a:defRPr sz="3600" b="0" i="0" kern="1200">
          <a:solidFill>
            <a:schemeClr val="tx1"/>
          </a:solidFill>
          <a:latin typeface="Avenir Book"/>
          <a:ea typeface="+mj-ea"/>
          <a:cs typeface="Avenir Book"/>
        </a:defRPr>
      </a:lvl1pPr>
    </p:titleStyle>
    <p:bodyStyle>
      <a:lvl1pPr marL="0" indent="0" algn="l" defTabSz="457200" rtl="0" eaLnBrk="1" latinLnBrk="0" hangingPunct="1">
        <a:spcBef>
          <a:spcPct val="20000"/>
        </a:spcBef>
        <a:buFont typeface="Arial"/>
        <a:buNone/>
        <a:defRPr sz="2600" kern="1200">
          <a:solidFill>
            <a:schemeClr val="tx1"/>
          </a:solidFill>
          <a:latin typeface="Avenir Book"/>
          <a:ea typeface="+mn-ea"/>
          <a:cs typeface="Avenir Book"/>
        </a:defRPr>
      </a:lvl1pPr>
      <a:lvl2pPr marL="742950" indent="-285750" algn="l" defTabSz="457200" rtl="0" eaLnBrk="1" latinLnBrk="0" hangingPunct="1">
        <a:spcBef>
          <a:spcPct val="20000"/>
        </a:spcBef>
        <a:buFont typeface="Arial"/>
        <a:buChar char="•"/>
        <a:defRPr sz="2600" kern="1200">
          <a:solidFill>
            <a:schemeClr val="tx1"/>
          </a:solidFill>
          <a:latin typeface="Avenir Book"/>
          <a:ea typeface="+mn-ea"/>
          <a:cs typeface="Avenir Book"/>
        </a:defRPr>
      </a:lvl2pPr>
      <a:lvl3pPr marL="1143000" indent="-228600" algn="l" defTabSz="457200" rtl="0" eaLnBrk="1" latinLnBrk="0" hangingPunct="1">
        <a:spcBef>
          <a:spcPct val="20000"/>
        </a:spcBef>
        <a:buFont typeface="Courier New"/>
        <a:buChar char="o"/>
        <a:defRPr sz="2600" kern="1200">
          <a:solidFill>
            <a:schemeClr val="tx1"/>
          </a:solidFill>
          <a:latin typeface="Avenir Book"/>
          <a:ea typeface="+mn-ea"/>
          <a:cs typeface="Avenir Book"/>
        </a:defRPr>
      </a:lvl3pPr>
      <a:lvl4pPr marL="1600200" indent="-228600" algn="l" defTabSz="457200" rtl="0" eaLnBrk="1" latinLnBrk="0" hangingPunct="1">
        <a:spcBef>
          <a:spcPct val="20000"/>
        </a:spcBef>
        <a:buFont typeface="Arial"/>
        <a:buChar char="–"/>
        <a:defRPr sz="2000" kern="1200">
          <a:solidFill>
            <a:schemeClr val="tx1"/>
          </a:solidFill>
          <a:latin typeface="Avenir Book"/>
          <a:ea typeface="+mn-ea"/>
          <a:cs typeface="Avenir Book"/>
        </a:defRPr>
      </a:lvl4pPr>
      <a:lvl5pPr marL="2057400" indent="-228600" algn="l" defTabSz="457200" rtl="0" eaLnBrk="1" latinLnBrk="0" hangingPunct="1">
        <a:spcBef>
          <a:spcPct val="20000"/>
        </a:spcBef>
        <a:buFont typeface="Arial"/>
        <a:buChar char="»"/>
        <a:defRPr sz="2000" kern="1200">
          <a:solidFill>
            <a:schemeClr val="tx1"/>
          </a:solidFill>
          <a:latin typeface="Avenir Book"/>
          <a:ea typeface="+mn-ea"/>
          <a:cs typeface="Avenir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pPr algn="ctr"/>
            <a:r>
              <a:rPr lang="en-US" dirty="0" smtClean="0"/>
              <a:t>GP GENIE Project Presentation</a:t>
            </a:r>
            <a:endParaRPr lang="en-US" dirty="0"/>
          </a:p>
        </p:txBody>
      </p:sp>
      <p:sp>
        <p:nvSpPr>
          <p:cNvPr id="7" name="Subtitle 6"/>
          <p:cNvSpPr>
            <a:spLocks noGrp="1"/>
          </p:cNvSpPr>
          <p:nvPr>
            <p:ph type="subTitle" idx="1"/>
          </p:nvPr>
        </p:nvSpPr>
        <p:spPr>
          <a:xfrm>
            <a:off x="250843" y="3964600"/>
            <a:ext cx="8207357" cy="613934"/>
          </a:xfrm>
        </p:spPr>
        <p:txBody>
          <a:bodyPr>
            <a:noAutofit/>
          </a:bodyPr>
          <a:lstStyle/>
          <a:p>
            <a:pPr algn="l"/>
            <a:r>
              <a:rPr lang="en-US" sz="1700" dirty="0" smtClean="0">
                <a:solidFill>
                  <a:schemeClr val="tx1">
                    <a:lumMod val="65000"/>
                    <a:lumOff val="35000"/>
                  </a:schemeClr>
                </a:solidFill>
              </a:rPr>
              <a:t>Ujin Han </a:t>
            </a:r>
            <a:r>
              <a:rPr lang="en-US" sz="1700" dirty="0" err="1" smtClean="0">
                <a:solidFill>
                  <a:schemeClr val="tx1">
                    <a:lumMod val="65000"/>
                    <a:lumOff val="35000"/>
                  </a:schemeClr>
                </a:solidFill>
                <a:latin typeface="Lucida Grande"/>
                <a:ea typeface="Lucida Grande"/>
                <a:cs typeface="Lucida Grande"/>
              </a:rPr>
              <a:t>Ι</a:t>
            </a:r>
            <a:r>
              <a:rPr lang="en-US" sz="1700" dirty="0" smtClean="0">
                <a:solidFill>
                  <a:schemeClr val="tx1">
                    <a:lumMod val="65000"/>
                    <a:lumOff val="35000"/>
                  </a:schemeClr>
                </a:solidFill>
              </a:rPr>
              <a:t> Susan </a:t>
            </a:r>
            <a:r>
              <a:rPr lang="en-US" sz="1700" dirty="0" err="1" smtClean="0">
                <a:solidFill>
                  <a:schemeClr val="tx1">
                    <a:lumMod val="65000"/>
                    <a:lumOff val="35000"/>
                  </a:schemeClr>
                </a:solidFill>
              </a:rPr>
              <a:t>Mairs</a:t>
            </a:r>
            <a:r>
              <a:rPr lang="en-US" sz="1700" dirty="0" smtClean="0">
                <a:solidFill>
                  <a:schemeClr val="tx1">
                    <a:lumMod val="65000"/>
                    <a:lumOff val="35000"/>
                  </a:schemeClr>
                </a:solidFill>
              </a:rPr>
              <a:t> </a:t>
            </a:r>
            <a:r>
              <a:rPr lang="en-US" sz="1700" dirty="0" err="1" smtClean="0">
                <a:solidFill>
                  <a:schemeClr val="tx1">
                    <a:lumMod val="65000"/>
                    <a:lumOff val="35000"/>
                  </a:schemeClr>
                </a:solidFill>
                <a:latin typeface="Lucida Grande"/>
                <a:ea typeface="Lucida Grande"/>
                <a:cs typeface="Lucida Grande"/>
              </a:rPr>
              <a:t>Ι</a:t>
            </a:r>
            <a:r>
              <a:rPr lang="en-US" sz="1700" dirty="0" smtClean="0">
                <a:solidFill>
                  <a:schemeClr val="tx1">
                    <a:lumMod val="65000"/>
                    <a:lumOff val="35000"/>
                  </a:schemeClr>
                </a:solidFill>
              </a:rPr>
              <a:t> Li Wang </a:t>
            </a:r>
            <a:r>
              <a:rPr lang="en-US" sz="1700" dirty="0" err="1" smtClean="0">
                <a:solidFill>
                  <a:schemeClr val="tx1">
                    <a:lumMod val="65000"/>
                    <a:lumOff val="35000"/>
                  </a:schemeClr>
                </a:solidFill>
                <a:latin typeface="Lucida Grande"/>
                <a:ea typeface="Lucida Grande"/>
                <a:cs typeface="Lucida Grande"/>
              </a:rPr>
              <a:t>Ι</a:t>
            </a:r>
            <a:r>
              <a:rPr lang="en-US" sz="1700" dirty="0">
                <a:solidFill>
                  <a:schemeClr val="tx1">
                    <a:lumMod val="65000"/>
                    <a:lumOff val="35000"/>
                  </a:schemeClr>
                </a:solidFill>
              </a:rPr>
              <a:t> </a:t>
            </a:r>
            <a:r>
              <a:rPr lang="en-US" sz="1700" dirty="0" smtClean="0">
                <a:solidFill>
                  <a:schemeClr val="tx1">
                    <a:lumMod val="65000"/>
                    <a:lumOff val="35000"/>
                  </a:schemeClr>
                </a:solidFill>
              </a:rPr>
              <a:t>Justin </a:t>
            </a:r>
            <a:r>
              <a:rPr lang="en-US" sz="1700" dirty="0" err="1" smtClean="0">
                <a:solidFill>
                  <a:schemeClr val="tx1">
                    <a:lumMod val="65000"/>
                    <a:lumOff val="35000"/>
                  </a:schemeClr>
                </a:solidFill>
              </a:rPr>
              <a:t>Florkiah</a:t>
            </a:r>
            <a:r>
              <a:rPr lang="en-US" sz="1700" dirty="0" smtClean="0">
                <a:solidFill>
                  <a:schemeClr val="tx1">
                    <a:lumMod val="65000"/>
                    <a:lumOff val="35000"/>
                  </a:schemeClr>
                </a:solidFill>
              </a:rPr>
              <a:t> </a:t>
            </a:r>
            <a:r>
              <a:rPr lang="en-US" sz="1700" dirty="0" err="1" smtClean="0">
                <a:solidFill>
                  <a:schemeClr val="tx1">
                    <a:lumMod val="65000"/>
                    <a:lumOff val="35000"/>
                  </a:schemeClr>
                </a:solidFill>
                <a:latin typeface="Lucida Grande"/>
                <a:ea typeface="Lucida Grande"/>
                <a:cs typeface="Lucida Grande"/>
              </a:rPr>
              <a:t>Ι</a:t>
            </a:r>
            <a:r>
              <a:rPr lang="en-US" sz="1700" dirty="0" smtClean="0">
                <a:solidFill>
                  <a:schemeClr val="tx1">
                    <a:lumMod val="65000"/>
                    <a:lumOff val="35000"/>
                  </a:schemeClr>
                </a:solidFill>
              </a:rPr>
              <a:t> Roger Peterson </a:t>
            </a:r>
            <a:r>
              <a:rPr lang="en-US" sz="1700" dirty="0" err="1" smtClean="0">
                <a:solidFill>
                  <a:schemeClr val="tx1">
                    <a:lumMod val="65000"/>
                    <a:lumOff val="35000"/>
                  </a:schemeClr>
                </a:solidFill>
                <a:latin typeface="Lucida Grande"/>
                <a:ea typeface="Lucida Grande"/>
                <a:cs typeface="Lucida Grande"/>
              </a:rPr>
              <a:t>Ι</a:t>
            </a:r>
            <a:r>
              <a:rPr lang="en-US" sz="1700" dirty="0" smtClean="0">
                <a:solidFill>
                  <a:schemeClr val="tx1">
                    <a:lumMod val="65000"/>
                    <a:lumOff val="35000"/>
                  </a:schemeClr>
                </a:solidFill>
              </a:rPr>
              <a:t> </a:t>
            </a:r>
            <a:r>
              <a:rPr lang="en-US" sz="1700" dirty="0" err="1" smtClean="0">
                <a:solidFill>
                  <a:schemeClr val="tx1">
                    <a:lumMod val="65000"/>
                    <a:lumOff val="35000"/>
                  </a:schemeClr>
                </a:solidFill>
              </a:rPr>
              <a:t>Felista</a:t>
            </a:r>
            <a:r>
              <a:rPr lang="en-US" sz="1700" dirty="0" smtClean="0">
                <a:solidFill>
                  <a:schemeClr val="tx1">
                    <a:lumMod val="65000"/>
                    <a:lumOff val="35000"/>
                  </a:schemeClr>
                </a:solidFill>
              </a:rPr>
              <a:t> </a:t>
            </a:r>
            <a:r>
              <a:rPr lang="en-US" sz="1700" dirty="0" err="1" smtClean="0">
                <a:solidFill>
                  <a:schemeClr val="tx1">
                    <a:lumMod val="65000"/>
                    <a:lumOff val="35000"/>
                  </a:schemeClr>
                </a:solidFill>
              </a:rPr>
              <a:t>Mpanga</a:t>
            </a:r>
            <a:endParaRPr lang="en-US" sz="1700" dirty="0">
              <a:solidFill>
                <a:schemeClr val="tx1">
                  <a:lumMod val="65000"/>
                  <a:lumOff val="35000"/>
                </a:schemeClr>
              </a:solidFill>
            </a:endParaRPr>
          </a:p>
        </p:txBody>
      </p:sp>
    </p:spTree>
    <p:extLst>
      <p:ext uri="{BB962C8B-B14F-4D97-AF65-F5344CB8AC3E}">
        <p14:creationId xmlns:p14="http://schemas.microsoft.com/office/powerpoint/2010/main" val="166326162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a:t>
            </a:r>
            <a:endParaRPr lang="en-US" dirty="0"/>
          </a:p>
        </p:txBody>
      </p:sp>
      <p:sp>
        <p:nvSpPr>
          <p:cNvPr id="3" name="Content Placeholder 2"/>
          <p:cNvSpPr>
            <a:spLocks noGrp="1"/>
          </p:cNvSpPr>
          <p:nvPr>
            <p:ph idx="1"/>
          </p:nvPr>
        </p:nvSpPr>
        <p:spPr/>
        <p:txBody>
          <a:bodyPr/>
          <a:lstStyle/>
          <a:p>
            <a:pPr>
              <a:spcBef>
                <a:spcPts val="0"/>
              </a:spcBef>
            </a:pPr>
            <a:r>
              <a:rPr lang="en-US" dirty="0" smtClean="0"/>
              <a:t>Branch testing – Negative and </a:t>
            </a:r>
            <a:r>
              <a:rPr lang="en-US" dirty="0" smtClean="0"/>
              <a:t>Positive, (True, False)</a:t>
            </a:r>
            <a:endParaRPr lang="en-US" dirty="0" smtClean="0"/>
          </a:p>
          <a:p>
            <a:pPr>
              <a:spcBef>
                <a:spcPts val="0"/>
              </a:spcBef>
            </a:pPr>
            <a:r>
              <a:rPr lang="en-US" dirty="0" smtClean="0"/>
              <a:t>Unit testing </a:t>
            </a:r>
            <a:endParaRPr lang="en-US" dirty="0"/>
          </a:p>
          <a:p>
            <a:pPr>
              <a:spcBef>
                <a:spcPts val="0"/>
              </a:spcBef>
            </a:pPr>
            <a:r>
              <a:rPr lang="en-US" dirty="0" smtClean="0"/>
              <a:t>Regression testing</a:t>
            </a:r>
            <a:endParaRPr lang="en-US" dirty="0" smtClean="0"/>
          </a:p>
          <a:p>
            <a:pPr>
              <a:spcBef>
                <a:spcPts val="0"/>
              </a:spcBef>
            </a:pPr>
            <a:r>
              <a:rPr lang="en-US" dirty="0" smtClean="0"/>
              <a:t>Integration and system testing</a:t>
            </a:r>
          </a:p>
          <a:p>
            <a:pPr>
              <a:spcBef>
                <a:spcPts val="0"/>
              </a:spcBef>
            </a:pPr>
            <a:r>
              <a:rPr lang="en-US" dirty="0" smtClean="0"/>
              <a:t>Code Review – Requirement met by verification</a:t>
            </a:r>
            <a:endParaRPr lang="en-US" dirty="0"/>
          </a:p>
          <a:p>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1030" name="Picture 6" descr="C:\Users\ROGERP~1\AppData\Local\Temp\SNAGHTMLe13537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8562" y="4604785"/>
            <a:ext cx="7077868" cy="1152572"/>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373233022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Highlights</a:t>
            </a:r>
            <a:endParaRPr lang="en-US" dirty="0"/>
          </a:p>
        </p:txBody>
      </p:sp>
      <p:sp>
        <p:nvSpPr>
          <p:cNvPr id="3" name="Text Placeholder 2"/>
          <p:cNvSpPr>
            <a:spLocks noGrp="1"/>
          </p:cNvSpPr>
          <p:nvPr>
            <p:ph type="body" idx="1"/>
          </p:nvPr>
        </p:nvSpPr>
        <p:spPr/>
        <p:txBody>
          <a:bodyPr/>
          <a:lstStyle/>
          <a:p>
            <a:r>
              <a:rPr lang="en-US" dirty="0" smtClean="0"/>
              <a:t>Roger Peterson, Susan </a:t>
            </a:r>
            <a:r>
              <a:rPr lang="en-US" dirty="0" err="1" smtClean="0"/>
              <a:t>Mairs</a:t>
            </a:r>
            <a:r>
              <a:rPr lang="en-US" dirty="0" smtClean="0"/>
              <a:t>, Li Wang</a:t>
            </a:r>
            <a:endParaRPr lang="en-US" dirty="0"/>
          </a:p>
        </p:txBody>
      </p:sp>
    </p:spTree>
    <p:extLst>
      <p:ext uri="{BB962C8B-B14F-4D97-AF65-F5344CB8AC3E}">
        <p14:creationId xmlns:p14="http://schemas.microsoft.com/office/powerpoint/2010/main" val="192415185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05306"/>
            <a:ext cx="8686800" cy="1143000"/>
          </a:xfrm>
        </p:spPr>
        <p:txBody>
          <a:bodyPr>
            <a:normAutofit/>
          </a:bodyPr>
          <a:lstStyle/>
          <a:p>
            <a:r>
              <a:rPr lang="en-US" dirty="0" smtClean="0"/>
              <a:t>Selection </a:t>
            </a:r>
            <a:r>
              <a:rPr lang="en-US" dirty="0"/>
              <a:t>of </a:t>
            </a:r>
            <a:r>
              <a:rPr lang="en-US" dirty="0" smtClean="0"/>
              <a:t>Software </a:t>
            </a:r>
            <a:r>
              <a:rPr lang="en-US" dirty="0"/>
              <a:t>D</a:t>
            </a:r>
            <a:r>
              <a:rPr lang="en-US" dirty="0" smtClean="0"/>
              <a:t>evelopment </a:t>
            </a:r>
            <a:r>
              <a:rPr lang="en-US" dirty="0"/>
              <a:t>M</a:t>
            </a:r>
            <a:r>
              <a:rPr lang="en-US" dirty="0" smtClean="0"/>
              <a:t>odel </a:t>
            </a:r>
            <a:endParaRPr lang="en-US" dirty="0"/>
          </a:p>
        </p:txBody>
      </p:sp>
      <p:sp>
        <p:nvSpPr>
          <p:cNvPr id="3" name="Content Placeholder 2"/>
          <p:cNvSpPr>
            <a:spLocks noGrp="1"/>
          </p:cNvSpPr>
          <p:nvPr>
            <p:ph idx="1"/>
          </p:nvPr>
        </p:nvSpPr>
        <p:spPr/>
        <p:txBody>
          <a:bodyPr/>
          <a:lstStyle/>
          <a:p>
            <a:r>
              <a:rPr lang="en-US" dirty="0" smtClean="0"/>
              <a:t>Careful consideration to all the models </a:t>
            </a:r>
          </a:p>
          <a:p>
            <a:pPr>
              <a:spcBef>
                <a:spcPts val="0"/>
              </a:spcBef>
            </a:pPr>
            <a:r>
              <a:rPr lang="en-US" sz="1600" u="sng" dirty="0" smtClean="0"/>
              <a:t>Criteria</a:t>
            </a:r>
            <a:r>
              <a:rPr lang="en-US" sz="1600" dirty="0" smtClean="0"/>
              <a:t>:</a:t>
            </a:r>
          </a:p>
          <a:p>
            <a:pPr>
              <a:spcBef>
                <a:spcPts val="0"/>
              </a:spcBef>
            </a:pPr>
            <a:r>
              <a:rPr lang="en-US" sz="1600" dirty="0" smtClean="0"/>
              <a:t>Work </a:t>
            </a:r>
            <a:r>
              <a:rPr lang="en-US" sz="1600" dirty="0"/>
              <a:t>in parallel </a:t>
            </a:r>
            <a:r>
              <a:rPr lang="en-US" sz="1600" dirty="0" smtClean="0"/>
              <a:t>to validate </a:t>
            </a:r>
            <a:r>
              <a:rPr lang="en-US" sz="1600" dirty="0"/>
              <a:t>while developing </a:t>
            </a:r>
            <a:r>
              <a:rPr lang="en-US" sz="1600" dirty="0" smtClean="0"/>
              <a:t>the code</a:t>
            </a:r>
          </a:p>
          <a:p>
            <a:pPr>
              <a:spcBef>
                <a:spcPts val="0"/>
              </a:spcBef>
            </a:pPr>
            <a:r>
              <a:rPr lang="en-US" sz="1600" dirty="0" smtClean="0"/>
              <a:t>Provides </a:t>
            </a:r>
            <a:r>
              <a:rPr lang="en-US" sz="1600" dirty="0"/>
              <a:t>most flexibility and change towards the end </a:t>
            </a:r>
          </a:p>
        </p:txBody>
      </p:sp>
      <p:grpSp>
        <p:nvGrpSpPr>
          <p:cNvPr id="16" name="Group 15"/>
          <p:cNvGrpSpPr/>
          <p:nvPr/>
        </p:nvGrpSpPr>
        <p:grpSpPr>
          <a:xfrm>
            <a:off x="-84741" y="6248400"/>
            <a:ext cx="2784992" cy="406615"/>
            <a:chOff x="-196336" y="0"/>
            <a:chExt cx="2784992" cy="406615"/>
          </a:xfrm>
        </p:grpSpPr>
        <p:sp>
          <p:nvSpPr>
            <p:cNvPr id="17" name="Pentagon 16"/>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18"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19" name="Group 18"/>
          <p:cNvGrpSpPr/>
          <p:nvPr/>
        </p:nvGrpSpPr>
        <p:grpSpPr>
          <a:xfrm>
            <a:off x="2183035" y="6248400"/>
            <a:ext cx="2586079" cy="406615"/>
            <a:chOff x="2071440" y="0"/>
            <a:chExt cx="2586079" cy="406615"/>
          </a:xfrm>
        </p:grpSpPr>
        <p:sp>
          <p:nvSpPr>
            <p:cNvPr id="20" name="Chevron 19"/>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21"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Highlights</a:t>
              </a:r>
              <a:endParaRPr lang="en-US" sz="1800" kern="1200" dirty="0">
                <a:solidFill>
                  <a:schemeClr val="bg1"/>
                </a:solidFill>
                <a:latin typeface="Avenir Black"/>
                <a:cs typeface="Avenir Black"/>
              </a:endParaRPr>
            </a:p>
          </p:txBody>
        </p:sp>
      </p:grpSp>
      <p:grpSp>
        <p:nvGrpSpPr>
          <p:cNvPr id="22" name="Group 21"/>
          <p:cNvGrpSpPr/>
          <p:nvPr/>
        </p:nvGrpSpPr>
        <p:grpSpPr>
          <a:xfrm>
            <a:off x="4251899" y="6248400"/>
            <a:ext cx="2586079" cy="406615"/>
            <a:chOff x="4140304" y="0"/>
            <a:chExt cx="2586079" cy="406615"/>
          </a:xfrm>
        </p:grpSpPr>
        <p:sp>
          <p:nvSpPr>
            <p:cNvPr id="23" name="Chevron 22"/>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24"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25" name="Group 24"/>
          <p:cNvGrpSpPr/>
          <p:nvPr/>
        </p:nvGrpSpPr>
        <p:grpSpPr>
          <a:xfrm>
            <a:off x="6320764" y="6248400"/>
            <a:ext cx="2304832" cy="406615"/>
            <a:chOff x="6209167" y="0"/>
            <a:chExt cx="2586079" cy="406615"/>
          </a:xfrm>
        </p:grpSpPr>
        <p:sp>
          <p:nvSpPr>
            <p:cNvPr id="26" name="Chevron 25"/>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27"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28" name="Picture 27"/>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90975" y="3560957"/>
            <a:ext cx="4090391" cy="2019769"/>
          </a:xfrm>
          <a:prstGeom prst="rect">
            <a:avLst/>
          </a:prstGeom>
          <a:noFill/>
          <a:ln w="9525">
            <a:noFill/>
            <a:miter lim="800000"/>
            <a:headEnd/>
            <a:tailEnd/>
          </a:ln>
        </p:spPr>
      </p:pic>
      <p:pic>
        <p:nvPicPr>
          <p:cNvPr id="29" name="Picture 4" descr="C:\Users\ROGERP~1\AppData\Local\Temp\SNAGHTMLe086f3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0819" y="3245542"/>
            <a:ext cx="2917448" cy="2967799"/>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349172689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2177980" y="2471076"/>
            <a:ext cx="1869076"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Development</a:t>
            </a:r>
            <a:endParaRPr lang="en-US" dirty="0"/>
          </a:p>
        </p:txBody>
      </p:sp>
      <p:sp>
        <p:nvSpPr>
          <p:cNvPr id="4" name="Right Arrow 3"/>
          <p:cNvSpPr/>
          <p:nvPr/>
        </p:nvSpPr>
        <p:spPr>
          <a:xfrm>
            <a:off x="216709" y="2443113"/>
            <a:ext cx="1748246" cy="1371600"/>
          </a:xfrm>
          <a:prstGeom prst="rightArrow">
            <a:avLst/>
          </a:prstGeom>
          <a:solidFill>
            <a:schemeClr val="accent4">
              <a:lumMod val="75000"/>
            </a:schemeClr>
          </a:solidFill>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600" dirty="0" smtClean="0"/>
              <a:t>Requirements</a:t>
            </a:r>
            <a:endParaRPr lang="en-US" sz="1600" dirty="0"/>
          </a:p>
        </p:txBody>
      </p:sp>
      <p:sp>
        <p:nvSpPr>
          <p:cNvPr id="10" name="Rectangle 9"/>
          <p:cNvSpPr/>
          <p:nvPr/>
        </p:nvSpPr>
        <p:spPr>
          <a:xfrm>
            <a:off x="2341266" y="3385476"/>
            <a:ext cx="1569720" cy="914400"/>
          </a:xfrm>
          <a:prstGeom prst="rect">
            <a:avLst/>
          </a:prstGeom>
          <a:solidFill>
            <a:schemeClr val="accent4">
              <a:lumMod val="75000"/>
            </a:schemeClr>
          </a:solidFill>
        </p:spPr>
        <p:style>
          <a:lnRef idx="0">
            <a:schemeClr val="accent5"/>
          </a:lnRef>
          <a:fillRef idx="3">
            <a:schemeClr val="accent5"/>
          </a:fillRef>
          <a:effectRef idx="3">
            <a:schemeClr val="accent5"/>
          </a:effectRef>
          <a:fontRef idx="minor">
            <a:schemeClr val="lt1"/>
          </a:fontRef>
        </p:style>
        <p:txBody>
          <a:bodyPr rtlCol="0" anchor="ctr"/>
          <a:lstStyle/>
          <a:p>
            <a:pPr marL="285750" indent="-285750">
              <a:buFont typeface="Arial" panose="020B0604020202020204" pitchFamily="34" charset="0"/>
              <a:buChar char="•"/>
            </a:pPr>
            <a:r>
              <a:rPr lang="en-US" sz="1400" dirty="0" smtClean="0"/>
              <a:t>Design</a:t>
            </a:r>
          </a:p>
          <a:p>
            <a:pPr marL="285750" indent="-285750">
              <a:buFont typeface="Arial" panose="020B0604020202020204" pitchFamily="34" charset="0"/>
              <a:buChar char="•"/>
            </a:pPr>
            <a:r>
              <a:rPr lang="en-US" sz="1400" dirty="0" smtClean="0"/>
              <a:t>Develop</a:t>
            </a:r>
          </a:p>
          <a:p>
            <a:pPr marL="285750" indent="-285750">
              <a:buFont typeface="Arial" panose="020B0604020202020204" pitchFamily="34" charset="0"/>
              <a:buChar char="•"/>
            </a:pPr>
            <a:r>
              <a:rPr lang="en-US" sz="1400" dirty="0" smtClean="0"/>
              <a:t>Trace to requirements</a:t>
            </a:r>
            <a:endParaRPr lang="en-US" sz="1400" dirty="0"/>
          </a:p>
        </p:txBody>
      </p:sp>
      <p:sp>
        <p:nvSpPr>
          <p:cNvPr id="12" name="Rectangle 11"/>
          <p:cNvSpPr/>
          <p:nvPr/>
        </p:nvSpPr>
        <p:spPr>
          <a:xfrm>
            <a:off x="4305593" y="2471076"/>
            <a:ext cx="1910442"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Test Planning</a:t>
            </a:r>
            <a:endParaRPr lang="en-US" dirty="0"/>
          </a:p>
        </p:txBody>
      </p:sp>
      <p:sp>
        <p:nvSpPr>
          <p:cNvPr id="13" name="Rectangle 12"/>
          <p:cNvSpPr/>
          <p:nvPr/>
        </p:nvSpPr>
        <p:spPr>
          <a:xfrm>
            <a:off x="4488453" y="3369397"/>
            <a:ext cx="1583870" cy="914400"/>
          </a:xfrm>
          <a:prstGeom prst="rect">
            <a:avLst/>
          </a:prstGeom>
          <a:solidFill>
            <a:schemeClr val="accent4">
              <a:lumMod val="75000"/>
            </a:schemeClr>
          </a:solidFill>
        </p:spPr>
        <p:style>
          <a:lnRef idx="0">
            <a:schemeClr val="accent5"/>
          </a:lnRef>
          <a:fillRef idx="3">
            <a:schemeClr val="accent5"/>
          </a:fillRef>
          <a:effectRef idx="3">
            <a:schemeClr val="accent5"/>
          </a:effectRef>
          <a:fontRef idx="minor">
            <a:schemeClr val="lt1"/>
          </a:fontRef>
        </p:style>
        <p:txBody>
          <a:bodyPr rtlCol="0" anchor="ctr"/>
          <a:lstStyle/>
          <a:p>
            <a:pPr marL="285750" indent="-285750">
              <a:buFont typeface="Arial" panose="020B0604020202020204" pitchFamily="34" charset="0"/>
              <a:buChar char="•"/>
            </a:pPr>
            <a:r>
              <a:rPr lang="en-US" sz="1400" dirty="0" smtClean="0"/>
              <a:t>Assign</a:t>
            </a:r>
          </a:p>
          <a:p>
            <a:pPr marL="285750" indent="-285750">
              <a:buFont typeface="Arial" panose="020B0604020202020204" pitchFamily="34" charset="0"/>
              <a:buChar char="•"/>
            </a:pPr>
            <a:r>
              <a:rPr lang="en-US" sz="1400" dirty="0" smtClean="0"/>
              <a:t>Prioritize</a:t>
            </a:r>
          </a:p>
          <a:p>
            <a:pPr marL="285750" indent="-285750">
              <a:buFont typeface="Arial" panose="020B0604020202020204" pitchFamily="34" charset="0"/>
              <a:buChar char="•"/>
            </a:pPr>
            <a:r>
              <a:rPr lang="en-US" sz="1400" dirty="0" smtClean="0"/>
              <a:t>Monitor</a:t>
            </a:r>
            <a:endParaRPr lang="en-US" sz="1400" dirty="0"/>
          </a:p>
        </p:txBody>
      </p:sp>
      <p:sp>
        <p:nvSpPr>
          <p:cNvPr id="15" name="Rectangle 14"/>
          <p:cNvSpPr/>
          <p:nvPr/>
        </p:nvSpPr>
        <p:spPr>
          <a:xfrm>
            <a:off x="5585427" y="5102705"/>
            <a:ext cx="1583870" cy="914400"/>
          </a:xfrm>
          <a:prstGeom prst="rect">
            <a:avLst/>
          </a:prstGeom>
          <a:solidFill>
            <a:schemeClr val="accent4">
              <a:lumMod val="75000"/>
            </a:schemeClr>
          </a:solidFill>
        </p:spPr>
        <p:style>
          <a:lnRef idx="0">
            <a:schemeClr val="accent5"/>
          </a:lnRef>
          <a:fillRef idx="3">
            <a:schemeClr val="accent5"/>
          </a:fillRef>
          <a:effectRef idx="3">
            <a:schemeClr val="accent5"/>
          </a:effectRef>
          <a:fontRef idx="minor">
            <a:schemeClr val="lt1"/>
          </a:fontRef>
        </p:style>
        <p:txBody>
          <a:bodyPr rtlCol="0" anchor="ctr"/>
          <a:lstStyle/>
          <a:p>
            <a:pPr marL="285750" indent="-285750">
              <a:buFont typeface="Arial" panose="020B0604020202020204" pitchFamily="34" charset="0"/>
              <a:buChar char="•"/>
            </a:pPr>
            <a:r>
              <a:rPr lang="en-US" sz="1400" dirty="0" smtClean="0"/>
              <a:t>Review</a:t>
            </a:r>
          </a:p>
          <a:p>
            <a:pPr marL="285750" indent="-285750">
              <a:buFont typeface="Arial" panose="020B0604020202020204" pitchFamily="34" charset="0"/>
              <a:buChar char="•"/>
            </a:pPr>
            <a:r>
              <a:rPr lang="en-US" sz="1400" dirty="0" smtClean="0"/>
              <a:t>Prioritize</a:t>
            </a:r>
          </a:p>
          <a:p>
            <a:pPr marL="285750" indent="-285750">
              <a:buFont typeface="Arial" panose="020B0604020202020204" pitchFamily="34" charset="0"/>
              <a:buChar char="•"/>
            </a:pPr>
            <a:r>
              <a:rPr lang="en-US" sz="1400" dirty="0" smtClean="0"/>
              <a:t>Resolve</a:t>
            </a:r>
          </a:p>
          <a:p>
            <a:pPr marL="285750" indent="-285750">
              <a:buFont typeface="Arial" panose="020B0604020202020204" pitchFamily="34" charset="0"/>
              <a:buChar char="•"/>
            </a:pPr>
            <a:r>
              <a:rPr lang="en-US" sz="1400" dirty="0" smtClean="0"/>
              <a:t>Verify</a:t>
            </a:r>
            <a:endParaRPr lang="en-US" sz="1400" dirty="0"/>
          </a:p>
        </p:txBody>
      </p:sp>
      <p:sp>
        <p:nvSpPr>
          <p:cNvPr id="16" name="Rectangle 15"/>
          <p:cNvSpPr/>
          <p:nvPr/>
        </p:nvSpPr>
        <p:spPr>
          <a:xfrm>
            <a:off x="6474572" y="2472174"/>
            <a:ext cx="1910443"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Test Execution</a:t>
            </a:r>
            <a:endParaRPr lang="en-US" dirty="0"/>
          </a:p>
        </p:txBody>
      </p:sp>
      <p:sp>
        <p:nvSpPr>
          <p:cNvPr id="17" name="Rectangle 16"/>
          <p:cNvSpPr/>
          <p:nvPr/>
        </p:nvSpPr>
        <p:spPr>
          <a:xfrm>
            <a:off x="6637858" y="3385476"/>
            <a:ext cx="1583870" cy="914400"/>
          </a:xfrm>
          <a:prstGeom prst="rect">
            <a:avLst/>
          </a:prstGeom>
          <a:solidFill>
            <a:schemeClr val="accent4">
              <a:lumMod val="75000"/>
            </a:schemeClr>
          </a:solidFill>
        </p:spPr>
        <p:style>
          <a:lnRef idx="0">
            <a:schemeClr val="accent5"/>
          </a:lnRef>
          <a:fillRef idx="3">
            <a:schemeClr val="accent5"/>
          </a:fillRef>
          <a:effectRef idx="3">
            <a:schemeClr val="accent5"/>
          </a:effectRef>
          <a:fontRef idx="minor">
            <a:schemeClr val="lt1"/>
          </a:fontRef>
        </p:style>
        <p:txBody>
          <a:bodyPr rtlCol="0" anchor="ctr"/>
          <a:lstStyle/>
          <a:p>
            <a:pPr marL="285750" indent="-285750">
              <a:buFont typeface="Arial" panose="020B0604020202020204" pitchFamily="34" charset="0"/>
              <a:buChar char="•"/>
            </a:pPr>
            <a:r>
              <a:rPr lang="en-US" sz="1400" dirty="0" smtClean="0"/>
              <a:t>Unit</a:t>
            </a:r>
          </a:p>
          <a:p>
            <a:pPr marL="285750" indent="-285750">
              <a:buFont typeface="Arial" panose="020B0604020202020204" pitchFamily="34" charset="0"/>
              <a:buChar char="•"/>
            </a:pPr>
            <a:r>
              <a:rPr lang="en-US" sz="1400" dirty="0" smtClean="0"/>
              <a:t>Integration</a:t>
            </a:r>
          </a:p>
          <a:p>
            <a:pPr marL="285750" indent="-285750">
              <a:buFont typeface="Arial" panose="020B0604020202020204" pitchFamily="34" charset="0"/>
              <a:buChar char="•"/>
            </a:pPr>
            <a:r>
              <a:rPr lang="en-US" sz="1400" dirty="0" smtClean="0"/>
              <a:t>Analyze</a:t>
            </a:r>
            <a:endParaRPr lang="en-US" sz="1400" dirty="0"/>
          </a:p>
        </p:txBody>
      </p:sp>
      <p:cxnSp>
        <p:nvCxnSpPr>
          <p:cNvPr id="19" name="Straight Arrow Connector 18"/>
          <p:cNvCxnSpPr/>
          <p:nvPr/>
        </p:nvCxnSpPr>
        <p:spPr>
          <a:xfrm>
            <a:off x="3112518" y="1861476"/>
            <a:ext cx="0" cy="581637"/>
          </a:xfrm>
          <a:prstGeom prst="straightConnector1">
            <a:avLst/>
          </a:prstGeom>
          <a:ln w="57150">
            <a:solidFill>
              <a:schemeClr val="accent1">
                <a:lumMod val="7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5220900" y="1861475"/>
            <a:ext cx="0" cy="581637"/>
          </a:xfrm>
          <a:prstGeom prst="straightConnector1">
            <a:avLst/>
          </a:prstGeom>
          <a:ln w="57150">
            <a:solidFill>
              <a:schemeClr val="accent1">
                <a:lumMod val="7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7568586" y="1861474"/>
            <a:ext cx="0" cy="581637"/>
          </a:xfrm>
          <a:prstGeom prst="straightConnector1">
            <a:avLst/>
          </a:prstGeom>
          <a:ln w="57150">
            <a:solidFill>
              <a:schemeClr val="accent1">
                <a:lumMod val="7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112518" y="1861475"/>
            <a:ext cx="4456068" cy="0"/>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143831" y="1377843"/>
            <a:ext cx="2362200" cy="369332"/>
          </a:xfrm>
          <a:prstGeom prst="rect">
            <a:avLst/>
          </a:prstGeom>
          <a:noFill/>
        </p:spPr>
        <p:txBody>
          <a:bodyPr wrap="square" rtlCol="0">
            <a:spAutoFit/>
          </a:bodyPr>
          <a:lstStyle/>
          <a:p>
            <a:r>
              <a:rPr lang="en-US" dirty="0" smtClean="0"/>
              <a:t>Change Management</a:t>
            </a:r>
            <a:endParaRPr lang="en-US" dirty="0"/>
          </a:p>
        </p:txBody>
      </p:sp>
      <p:cxnSp>
        <p:nvCxnSpPr>
          <p:cNvPr id="28" name="Straight Arrow Connector 27"/>
          <p:cNvCxnSpPr/>
          <p:nvPr/>
        </p:nvCxnSpPr>
        <p:spPr>
          <a:xfrm flipV="1">
            <a:off x="5340552" y="4299876"/>
            <a:ext cx="0" cy="457200"/>
          </a:xfrm>
          <a:prstGeom prst="straightConnector1">
            <a:avLst/>
          </a:prstGeom>
          <a:ln w="5715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V="1">
            <a:off x="7405300" y="4283797"/>
            <a:ext cx="0" cy="457200"/>
          </a:xfrm>
          <a:prstGeom prst="straightConnector1">
            <a:avLst/>
          </a:prstGeom>
          <a:ln w="5715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5324931" y="4740997"/>
            <a:ext cx="2104862" cy="0"/>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5354776" y="4737185"/>
            <a:ext cx="2362200" cy="369332"/>
          </a:xfrm>
          <a:prstGeom prst="rect">
            <a:avLst/>
          </a:prstGeom>
          <a:noFill/>
        </p:spPr>
        <p:txBody>
          <a:bodyPr wrap="square" rtlCol="0">
            <a:spAutoFit/>
          </a:bodyPr>
          <a:lstStyle/>
          <a:p>
            <a:r>
              <a:rPr lang="en-US" dirty="0" smtClean="0"/>
              <a:t>Defect Management</a:t>
            </a:r>
            <a:endParaRPr lang="en-US" dirty="0"/>
          </a:p>
        </p:txBody>
      </p:sp>
      <p:sp>
        <p:nvSpPr>
          <p:cNvPr id="2" name="Title 1"/>
          <p:cNvSpPr>
            <a:spLocks noGrp="1"/>
          </p:cNvSpPr>
          <p:nvPr>
            <p:ph type="title"/>
          </p:nvPr>
        </p:nvSpPr>
        <p:spPr/>
        <p:txBody>
          <a:bodyPr/>
          <a:lstStyle/>
          <a:p>
            <a:r>
              <a:rPr lang="en-US" dirty="0" smtClean="0"/>
              <a:t>SCM: Version Control</a:t>
            </a:r>
            <a:endParaRPr lang="en-US" dirty="0"/>
          </a:p>
        </p:txBody>
      </p:sp>
      <p:grpSp>
        <p:nvGrpSpPr>
          <p:cNvPr id="22" name="Group 21"/>
          <p:cNvGrpSpPr/>
          <p:nvPr/>
        </p:nvGrpSpPr>
        <p:grpSpPr>
          <a:xfrm>
            <a:off x="-84741" y="6248400"/>
            <a:ext cx="2784992" cy="406615"/>
            <a:chOff x="-196336" y="0"/>
            <a:chExt cx="2784992" cy="406615"/>
          </a:xfrm>
        </p:grpSpPr>
        <p:sp>
          <p:nvSpPr>
            <p:cNvPr id="25" name="Pentagon 2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2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27" name="Group 26"/>
          <p:cNvGrpSpPr/>
          <p:nvPr/>
        </p:nvGrpSpPr>
        <p:grpSpPr>
          <a:xfrm>
            <a:off x="2183035" y="6248400"/>
            <a:ext cx="2586079" cy="406615"/>
            <a:chOff x="2071440" y="0"/>
            <a:chExt cx="2586079" cy="406615"/>
          </a:xfrm>
        </p:grpSpPr>
        <p:sp>
          <p:nvSpPr>
            <p:cNvPr id="30" name="Chevron 29"/>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33"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Highlights</a:t>
              </a:r>
              <a:endParaRPr lang="en-US" sz="1800" kern="1200" dirty="0">
                <a:solidFill>
                  <a:schemeClr val="bg1"/>
                </a:solidFill>
                <a:latin typeface="Avenir Black"/>
                <a:cs typeface="Avenir Black"/>
              </a:endParaRPr>
            </a:p>
          </p:txBody>
        </p:sp>
      </p:grpSp>
      <p:grpSp>
        <p:nvGrpSpPr>
          <p:cNvPr id="34" name="Group 33"/>
          <p:cNvGrpSpPr/>
          <p:nvPr/>
        </p:nvGrpSpPr>
        <p:grpSpPr>
          <a:xfrm>
            <a:off x="4251899" y="6248400"/>
            <a:ext cx="2586079" cy="406615"/>
            <a:chOff x="4140304" y="0"/>
            <a:chExt cx="2586079" cy="406615"/>
          </a:xfrm>
        </p:grpSpPr>
        <p:sp>
          <p:nvSpPr>
            <p:cNvPr id="35" name="Chevron 34"/>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36"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37" name="Group 36"/>
          <p:cNvGrpSpPr/>
          <p:nvPr/>
        </p:nvGrpSpPr>
        <p:grpSpPr>
          <a:xfrm>
            <a:off x="6320764" y="6248400"/>
            <a:ext cx="2304832" cy="406615"/>
            <a:chOff x="6209167" y="0"/>
            <a:chExt cx="2586079" cy="406615"/>
          </a:xfrm>
        </p:grpSpPr>
        <p:sp>
          <p:nvSpPr>
            <p:cNvPr id="38" name="Chevron 37"/>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39"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spTree>
    <p:extLst>
      <p:ext uri="{BB962C8B-B14F-4D97-AF65-F5344CB8AC3E}">
        <p14:creationId xmlns:p14="http://schemas.microsoft.com/office/powerpoint/2010/main" val="130199348"/>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05306"/>
            <a:ext cx="8686800" cy="1143000"/>
          </a:xfrm>
        </p:spPr>
        <p:txBody>
          <a:bodyPr/>
          <a:lstStyle/>
          <a:p>
            <a:r>
              <a:rPr lang="en-US" dirty="0" smtClean="0"/>
              <a:t>Process Method</a:t>
            </a:r>
            <a:endParaRPr lang="en-US" dirty="0"/>
          </a:p>
        </p:txBody>
      </p:sp>
      <p:sp>
        <p:nvSpPr>
          <p:cNvPr id="3" name="Content Placeholder 2"/>
          <p:cNvSpPr>
            <a:spLocks noGrp="1"/>
          </p:cNvSpPr>
          <p:nvPr>
            <p:ph idx="1"/>
          </p:nvPr>
        </p:nvSpPr>
        <p:spPr/>
        <p:txBody>
          <a:bodyPr/>
          <a:lstStyle/>
          <a:p>
            <a:pPr>
              <a:lnSpc>
                <a:spcPct val="100000"/>
              </a:lnSpc>
            </a:pPr>
            <a:r>
              <a:rPr lang="en-US" dirty="0" smtClean="0"/>
              <a:t>Developing our own code</a:t>
            </a:r>
          </a:p>
          <a:p>
            <a:pPr>
              <a:lnSpc>
                <a:spcPct val="100000"/>
              </a:lnSpc>
            </a:pPr>
            <a:endParaRPr lang="en-US" dirty="0"/>
          </a:p>
          <a:p>
            <a:endParaRPr lang="en-US" dirty="0" smtClean="0"/>
          </a:p>
          <a:p>
            <a:pPr>
              <a:lnSpc>
                <a:spcPct val="100000"/>
              </a:lnSpc>
              <a:spcBef>
                <a:spcPts val="0"/>
              </a:spcBef>
              <a:defRPr/>
            </a:pPr>
            <a:endParaRPr lang="en-US" dirty="0"/>
          </a:p>
          <a:p>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Highlights</a:t>
              </a:r>
              <a:endParaRPr lang="en-US" sz="1800" kern="1200" dirty="0">
                <a:solidFill>
                  <a:schemeClr val="bg1"/>
                </a:solidFill>
                <a:latin typeface="Avenir Black"/>
                <a:cs typeface="Avenir Blac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spTree>
    <p:extLst>
      <p:ext uri="{BB962C8B-B14F-4D97-AF65-F5344CB8AC3E}">
        <p14:creationId xmlns:p14="http://schemas.microsoft.com/office/powerpoint/2010/main" val="161118359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 for Random </a:t>
            </a:r>
            <a:r>
              <a:rPr lang="en-US" dirty="0"/>
              <a:t>S</a:t>
            </a:r>
            <a:r>
              <a:rPr lang="en-US" dirty="0" smtClean="0"/>
              <a:t>election</a:t>
            </a:r>
            <a:endParaRPr lang="en-US" dirty="0"/>
          </a:p>
        </p:txBody>
      </p:sp>
      <p:sp>
        <p:nvSpPr>
          <p:cNvPr id="3" name="Content Placeholder 2"/>
          <p:cNvSpPr>
            <a:spLocks noGrp="1"/>
          </p:cNvSpPr>
          <p:nvPr>
            <p:ph idx="1"/>
          </p:nvPr>
        </p:nvSpPr>
        <p:spPr/>
        <p:txBody>
          <a:bodyPr/>
          <a:lstStyle/>
          <a:p>
            <a:r>
              <a:rPr lang="en-US" dirty="0" smtClean="0"/>
              <a:t>For cross over: randomly selected arrays</a:t>
            </a:r>
          </a:p>
          <a:p>
            <a:r>
              <a:rPr lang="en-US" dirty="0" smtClean="0"/>
              <a:t>For mutation: randomly selected parent and/or children</a:t>
            </a:r>
          </a:p>
          <a:p>
            <a:r>
              <a:rPr lang="en-US" dirty="0" smtClean="0"/>
              <a:t>Error handling</a:t>
            </a:r>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Highlights</a:t>
              </a:r>
              <a:endParaRPr lang="en-US" sz="1800" kern="1200" dirty="0">
                <a:solidFill>
                  <a:schemeClr val="bg1"/>
                </a:solidFill>
                <a:latin typeface="Avenir Black"/>
                <a:cs typeface="Avenir Blac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spTree>
    <p:extLst>
      <p:ext uri="{BB962C8B-B14F-4D97-AF65-F5344CB8AC3E}">
        <p14:creationId xmlns:p14="http://schemas.microsoft.com/office/powerpoint/2010/main" val="220468101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Lessons-Learned </a:t>
            </a:r>
            <a:endParaRPr lang="en-US" dirty="0"/>
          </a:p>
        </p:txBody>
      </p:sp>
      <p:sp>
        <p:nvSpPr>
          <p:cNvPr id="3" name="Text Placeholder 2"/>
          <p:cNvSpPr>
            <a:spLocks noGrp="1"/>
          </p:cNvSpPr>
          <p:nvPr>
            <p:ph type="body" idx="1"/>
          </p:nvPr>
        </p:nvSpPr>
        <p:spPr/>
        <p:txBody>
          <a:bodyPr/>
          <a:lstStyle/>
          <a:p>
            <a:r>
              <a:rPr lang="en-US" dirty="0" err="1" smtClean="0"/>
              <a:t>Felista</a:t>
            </a:r>
            <a:r>
              <a:rPr lang="en-US" dirty="0" smtClean="0"/>
              <a:t> </a:t>
            </a:r>
            <a:r>
              <a:rPr lang="en-US" dirty="0" err="1" smtClean="0"/>
              <a:t>Mpanga</a:t>
            </a:r>
            <a:r>
              <a:rPr lang="en-US" dirty="0" smtClean="0"/>
              <a:t> </a:t>
            </a:r>
            <a:endParaRPr lang="en-US" dirty="0"/>
          </a:p>
        </p:txBody>
      </p:sp>
    </p:spTree>
    <p:extLst>
      <p:ext uri="{BB962C8B-B14F-4D97-AF65-F5344CB8AC3E}">
        <p14:creationId xmlns:p14="http://schemas.microsoft.com/office/powerpoint/2010/main" val="181112717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Worked</a:t>
            </a:r>
            <a:endParaRPr lang="en-US" dirty="0"/>
          </a:p>
        </p:txBody>
      </p:sp>
      <p:sp>
        <p:nvSpPr>
          <p:cNvPr id="3" name="Content Placeholder 2"/>
          <p:cNvSpPr>
            <a:spLocks noGrp="1"/>
          </p:cNvSpPr>
          <p:nvPr>
            <p:ph idx="1"/>
          </p:nvPr>
        </p:nvSpPr>
        <p:spPr/>
        <p:txBody>
          <a:bodyPr/>
          <a:lstStyle/>
          <a:p>
            <a:r>
              <a:rPr lang="en-US" dirty="0"/>
              <a:t>Building Our Own Code </a:t>
            </a:r>
          </a:p>
          <a:p>
            <a:r>
              <a:rPr lang="en-US" dirty="0"/>
              <a:t>Team Review</a:t>
            </a:r>
          </a:p>
          <a:p>
            <a:r>
              <a:rPr lang="en-US" dirty="0"/>
              <a:t>Weekly Team Meetings</a:t>
            </a:r>
          </a:p>
          <a:p>
            <a:r>
              <a:rPr lang="en-US" dirty="0"/>
              <a:t>Strong Lead in Each Section</a:t>
            </a:r>
          </a:p>
          <a:p>
            <a:endParaRPr lang="en-US" dirty="0"/>
          </a:p>
        </p:txBody>
      </p:sp>
      <p:pic>
        <p:nvPicPr>
          <p:cNvPr id="4" name="Picture 3"/>
          <p:cNvPicPr>
            <a:picLocks noChangeAspect="1"/>
          </p:cNvPicPr>
          <p:nvPr/>
        </p:nvPicPr>
        <p:blipFill rotWithShape="1">
          <a:blip r:embed="rId2"/>
          <a:srcRect l="8529" t="11129" r="4942" b="10969"/>
          <a:stretch/>
        </p:blipFill>
        <p:spPr>
          <a:xfrm>
            <a:off x="4747774" y="3436413"/>
            <a:ext cx="3492789" cy="2751515"/>
          </a:xfrm>
          <a:prstGeom prst="rect">
            <a:avLst/>
          </a:prstGeom>
        </p:spPr>
      </p:pic>
      <p:grpSp>
        <p:nvGrpSpPr>
          <p:cNvPr id="5" name="Group 4"/>
          <p:cNvGrpSpPr/>
          <p:nvPr/>
        </p:nvGrpSpPr>
        <p:grpSpPr>
          <a:xfrm>
            <a:off x="-84741" y="6248400"/>
            <a:ext cx="2784992" cy="406615"/>
            <a:chOff x="-196336" y="0"/>
            <a:chExt cx="2784992" cy="406615"/>
          </a:xfrm>
        </p:grpSpPr>
        <p:sp>
          <p:nvSpPr>
            <p:cNvPr id="6" name="Pentagon 5"/>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7"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8" name="Group 7"/>
          <p:cNvGrpSpPr/>
          <p:nvPr/>
        </p:nvGrpSpPr>
        <p:grpSpPr>
          <a:xfrm>
            <a:off x="2183035" y="6248400"/>
            <a:ext cx="2586079" cy="406615"/>
            <a:chOff x="2071440" y="0"/>
            <a:chExt cx="2586079" cy="406615"/>
          </a:xfrm>
        </p:grpSpPr>
        <p:sp>
          <p:nvSpPr>
            <p:cNvPr id="9" name="Chevron 8"/>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10"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1" name="Group 10"/>
          <p:cNvGrpSpPr/>
          <p:nvPr/>
        </p:nvGrpSpPr>
        <p:grpSpPr>
          <a:xfrm>
            <a:off x="4251899" y="6248400"/>
            <a:ext cx="2586079" cy="406615"/>
            <a:chOff x="4140304" y="0"/>
            <a:chExt cx="2586079" cy="406615"/>
          </a:xfrm>
        </p:grpSpPr>
        <p:sp>
          <p:nvSpPr>
            <p:cNvPr id="12" name="Chevron 11"/>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3"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Lessons-Learned</a:t>
              </a:r>
              <a:endParaRPr lang="en-US" sz="1800" kern="1200" dirty="0">
                <a:solidFill>
                  <a:schemeClr val="bg1"/>
                </a:solidFill>
                <a:latin typeface="Avenir Black"/>
                <a:cs typeface="Avenir Black"/>
              </a:endParaRPr>
            </a:p>
          </p:txBody>
        </p:sp>
      </p:grpSp>
      <p:grpSp>
        <p:nvGrpSpPr>
          <p:cNvPr id="14" name="Group 13"/>
          <p:cNvGrpSpPr/>
          <p:nvPr/>
        </p:nvGrpSpPr>
        <p:grpSpPr>
          <a:xfrm>
            <a:off x="6320764" y="6248400"/>
            <a:ext cx="2304832" cy="406615"/>
            <a:chOff x="6209167" y="0"/>
            <a:chExt cx="2586079" cy="406615"/>
          </a:xfrm>
        </p:grpSpPr>
        <p:sp>
          <p:nvSpPr>
            <p:cNvPr id="15" name="Chevron 14"/>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6"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spTree>
    <p:extLst>
      <p:ext uri="{BB962C8B-B14F-4D97-AF65-F5344CB8AC3E}">
        <p14:creationId xmlns:p14="http://schemas.microsoft.com/office/powerpoint/2010/main" val="283674422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Didn’t Work</a:t>
            </a:r>
            <a:endParaRPr lang="en-US" dirty="0"/>
          </a:p>
        </p:txBody>
      </p:sp>
      <p:sp>
        <p:nvSpPr>
          <p:cNvPr id="3" name="Content Placeholder 2"/>
          <p:cNvSpPr>
            <a:spLocks noGrp="1"/>
          </p:cNvSpPr>
          <p:nvPr>
            <p:ph idx="1"/>
          </p:nvPr>
        </p:nvSpPr>
        <p:spPr/>
        <p:txBody>
          <a:bodyPr/>
          <a:lstStyle/>
          <a:p>
            <a:pPr algn="r"/>
            <a:r>
              <a:rPr lang="en-US" dirty="0"/>
              <a:t>Time for Tool and Test Environment Set Up</a:t>
            </a:r>
          </a:p>
          <a:p>
            <a:pPr algn="r"/>
            <a:r>
              <a:rPr lang="en-US" dirty="0"/>
              <a:t>Delay in Parallel Testing</a:t>
            </a:r>
          </a:p>
          <a:p>
            <a:endParaRPr lang="en-US" dirty="0"/>
          </a:p>
        </p:txBody>
      </p:sp>
      <p:pic>
        <p:nvPicPr>
          <p:cNvPr id="6" name="Picture 5"/>
          <p:cNvPicPr>
            <a:picLocks noChangeAspect="1"/>
          </p:cNvPicPr>
          <p:nvPr/>
        </p:nvPicPr>
        <p:blipFill rotWithShape="1">
          <a:blip r:embed="rId2"/>
          <a:srcRect b="8735"/>
          <a:stretch/>
        </p:blipFill>
        <p:spPr>
          <a:xfrm>
            <a:off x="584876" y="3053878"/>
            <a:ext cx="3820326" cy="3298873"/>
          </a:xfrm>
          <a:prstGeom prst="rect">
            <a:avLst/>
          </a:prstGeom>
        </p:spPr>
      </p:pic>
      <p:grpSp>
        <p:nvGrpSpPr>
          <p:cNvPr id="7" name="Group 6"/>
          <p:cNvGrpSpPr/>
          <p:nvPr/>
        </p:nvGrpSpPr>
        <p:grpSpPr>
          <a:xfrm>
            <a:off x="-84741" y="6248400"/>
            <a:ext cx="2784992" cy="406615"/>
            <a:chOff x="-196336" y="0"/>
            <a:chExt cx="2784992" cy="406615"/>
          </a:xfrm>
        </p:grpSpPr>
        <p:sp>
          <p:nvSpPr>
            <p:cNvPr id="8" name="Pentagon 7"/>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9"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2183035" y="6248400"/>
            <a:ext cx="2586079" cy="406615"/>
            <a:chOff x="2071440" y="0"/>
            <a:chExt cx="2586079" cy="406615"/>
          </a:xfrm>
        </p:grpSpPr>
        <p:sp>
          <p:nvSpPr>
            <p:cNvPr id="11" name="Chevron 10"/>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12"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4251899" y="6248400"/>
            <a:ext cx="2586079" cy="406615"/>
            <a:chOff x="4140304" y="0"/>
            <a:chExt cx="2586079" cy="406615"/>
          </a:xfrm>
        </p:grpSpPr>
        <p:sp>
          <p:nvSpPr>
            <p:cNvPr id="14" name="Chevron 13"/>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5"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Lessons-Learned</a:t>
              </a:r>
              <a:endParaRPr lang="en-US" sz="1800" kern="1200" dirty="0">
                <a:solidFill>
                  <a:schemeClr val="bg1"/>
                </a:solidFill>
                <a:latin typeface="Avenir Black"/>
                <a:cs typeface="Avenir Black"/>
              </a:endParaRPr>
            </a:p>
          </p:txBody>
        </p:sp>
      </p:grpSp>
      <p:grpSp>
        <p:nvGrpSpPr>
          <p:cNvPr id="16" name="Group 15"/>
          <p:cNvGrpSpPr/>
          <p:nvPr/>
        </p:nvGrpSpPr>
        <p:grpSpPr>
          <a:xfrm>
            <a:off x="6320764" y="6248400"/>
            <a:ext cx="2304832" cy="406615"/>
            <a:chOff x="6209167" y="0"/>
            <a:chExt cx="2586079" cy="406615"/>
          </a:xfrm>
        </p:grpSpPr>
        <p:sp>
          <p:nvSpPr>
            <p:cNvPr id="17" name="Chevron 16"/>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8"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spTree>
    <p:extLst>
      <p:ext uri="{BB962C8B-B14F-4D97-AF65-F5344CB8AC3E}">
        <p14:creationId xmlns:p14="http://schemas.microsoft.com/office/powerpoint/2010/main" val="132182714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Summary</a:t>
            </a:r>
            <a:endParaRPr lang="en-US" dirty="0"/>
          </a:p>
        </p:txBody>
      </p:sp>
      <p:sp>
        <p:nvSpPr>
          <p:cNvPr id="3" name="Text Placeholder 2"/>
          <p:cNvSpPr>
            <a:spLocks noGrp="1"/>
          </p:cNvSpPr>
          <p:nvPr>
            <p:ph type="body" idx="1"/>
          </p:nvPr>
        </p:nvSpPr>
        <p:spPr/>
        <p:txBody>
          <a:bodyPr/>
          <a:lstStyle/>
          <a:p>
            <a:r>
              <a:rPr lang="en-US" dirty="0" smtClean="0"/>
              <a:t>Justin</a:t>
            </a:r>
            <a:endParaRPr lang="en-US" dirty="0"/>
          </a:p>
        </p:txBody>
      </p:sp>
    </p:spTree>
    <p:extLst>
      <p:ext uri="{BB962C8B-B14F-4D97-AF65-F5344CB8AC3E}">
        <p14:creationId xmlns:p14="http://schemas.microsoft.com/office/powerpoint/2010/main" val="422161084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normAutofit/>
          </a:bodyPr>
          <a:lstStyle/>
          <a:p>
            <a:r>
              <a:rPr lang="en-US" dirty="0" smtClean="0"/>
              <a:t>Key considerations </a:t>
            </a:r>
          </a:p>
          <a:p>
            <a:r>
              <a:rPr lang="en-US" dirty="0" smtClean="0"/>
              <a:t>Highlights</a:t>
            </a:r>
            <a:endParaRPr lang="en-US" dirty="0"/>
          </a:p>
          <a:p>
            <a:r>
              <a:rPr lang="en-US" dirty="0" smtClean="0"/>
              <a:t>	Selection of software development model </a:t>
            </a:r>
          </a:p>
          <a:p>
            <a:r>
              <a:rPr lang="en-US" dirty="0" smtClean="0"/>
              <a:t>	</a:t>
            </a:r>
            <a:r>
              <a:rPr lang="en-US" dirty="0"/>
              <a:t>Process </a:t>
            </a:r>
            <a:r>
              <a:rPr lang="en-US" dirty="0" smtClean="0"/>
              <a:t>method </a:t>
            </a:r>
            <a:endParaRPr lang="en-US" dirty="0"/>
          </a:p>
          <a:p>
            <a:r>
              <a:rPr lang="en-US" dirty="0" smtClean="0"/>
              <a:t>	Method for random selection </a:t>
            </a:r>
          </a:p>
          <a:p>
            <a:r>
              <a:rPr lang="en-US" dirty="0" smtClean="0"/>
              <a:t>Lessons-learned </a:t>
            </a:r>
          </a:p>
          <a:p>
            <a:r>
              <a:rPr lang="en-US" dirty="0" smtClean="0"/>
              <a:t>Project summary </a:t>
            </a:r>
          </a:p>
          <a:p>
            <a:endParaRPr lang="en-US" dirty="0" smtClean="0"/>
          </a:p>
          <a:p>
            <a:endParaRPr lang="en-US" dirty="0" smtClean="0"/>
          </a:p>
        </p:txBody>
      </p:sp>
    </p:spTree>
    <p:extLst>
      <p:ext uri="{BB962C8B-B14F-4D97-AF65-F5344CB8AC3E}">
        <p14:creationId xmlns:p14="http://schemas.microsoft.com/office/powerpoint/2010/main" val="284402540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Summary</a:t>
            </a:r>
            <a:endParaRPr lang="en-US" dirty="0"/>
          </a:p>
        </p:txBody>
      </p:sp>
      <p:sp>
        <p:nvSpPr>
          <p:cNvPr id="3" name="Content Placeholder 2"/>
          <p:cNvSpPr>
            <a:spLocks noGrp="1"/>
          </p:cNvSpPr>
          <p:nvPr>
            <p:ph idx="1"/>
          </p:nvPr>
        </p:nvSpPr>
        <p:spPr/>
        <p:txBody>
          <a:bodyPr/>
          <a:lstStyle/>
          <a:p>
            <a:pPr lvl="0"/>
            <a:r>
              <a:rPr lang="en-US" dirty="0"/>
              <a:t>The objective of the project</a:t>
            </a:r>
          </a:p>
          <a:p>
            <a:pPr lvl="0"/>
            <a:r>
              <a:rPr lang="en-US" dirty="0" smtClean="0"/>
              <a:t>Team-</a:t>
            </a:r>
            <a:r>
              <a:rPr lang="en-US" dirty="0"/>
              <a:t>analysis </a:t>
            </a:r>
          </a:p>
          <a:p>
            <a:pPr lvl="0"/>
            <a:r>
              <a:rPr lang="en-US" dirty="0"/>
              <a:t>Analyzing </a:t>
            </a:r>
            <a:r>
              <a:rPr lang="en-US" dirty="0" smtClean="0"/>
              <a:t>what </a:t>
            </a:r>
            <a:r>
              <a:rPr lang="en-US" dirty="0"/>
              <a:t>happened during the project </a:t>
            </a:r>
          </a:p>
          <a:p>
            <a:pPr lvl="0"/>
            <a:r>
              <a:rPr lang="en-US" dirty="0"/>
              <a:t>Lessons-Learned </a:t>
            </a:r>
          </a:p>
          <a:p>
            <a:pPr lvl="0"/>
            <a:r>
              <a:rPr lang="en-US" dirty="0"/>
              <a:t>P</a:t>
            </a:r>
            <a:r>
              <a:rPr lang="en-US" dirty="0" smtClean="0"/>
              <a:t>roject </a:t>
            </a:r>
            <a:r>
              <a:rPr lang="en-US" dirty="0"/>
              <a:t>outcomes</a:t>
            </a:r>
          </a:p>
          <a:p>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Summary</a:t>
              </a:r>
              <a:endParaRPr lang="en-US" sz="1800" kern="1200" dirty="0">
                <a:solidFill>
                  <a:schemeClr val="bg1"/>
                </a:solidFill>
                <a:latin typeface="Avenir Black"/>
                <a:cs typeface="Avenir Black"/>
              </a:endParaRPr>
            </a:p>
          </p:txBody>
        </p:sp>
      </p:grpSp>
    </p:spTree>
    <p:extLst>
      <p:ext uri="{BB962C8B-B14F-4D97-AF65-F5344CB8AC3E}">
        <p14:creationId xmlns:p14="http://schemas.microsoft.com/office/powerpoint/2010/main" val="122956256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Assignment #10</a:t>
            </a:r>
            <a:endParaRPr lang="en-US" dirty="0"/>
          </a:p>
        </p:txBody>
      </p:sp>
      <p:sp>
        <p:nvSpPr>
          <p:cNvPr id="3" name="Text Placeholder 2"/>
          <p:cNvSpPr>
            <a:spLocks noGrp="1"/>
          </p:cNvSpPr>
          <p:nvPr>
            <p:ph type="body" idx="1"/>
          </p:nvPr>
        </p:nvSpPr>
        <p:spPr/>
        <p:txBody>
          <a:bodyPr/>
          <a:lstStyle/>
          <a:p>
            <a:r>
              <a:rPr lang="en-US" dirty="0" smtClean="0"/>
              <a:t>Roger Peterson</a:t>
            </a:r>
            <a:endParaRPr lang="en-US" dirty="0"/>
          </a:p>
        </p:txBody>
      </p:sp>
    </p:spTree>
    <p:extLst>
      <p:ext uri="{BB962C8B-B14F-4D97-AF65-F5344CB8AC3E}">
        <p14:creationId xmlns:p14="http://schemas.microsoft.com/office/powerpoint/2010/main" val="14709133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Plan Assessment</a:t>
            </a:r>
            <a:endParaRPr lang="en-US" dirty="0"/>
          </a:p>
        </p:txBody>
      </p:sp>
      <p:pic>
        <p:nvPicPr>
          <p:cNvPr id="5" name="Picture 8" descr="C:\Users\ROGERP~1\AppData\Local\Temp\SNAGHTML1a3fd8d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509" y="1232626"/>
            <a:ext cx="4755308" cy="4422094"/>
          </a:xfrm>
          <a:prstGeom prst="rect">
            <a:avLst/>
          </a:prstGeom>
          <a:noFill/>
          <a:extLst>
            <a:ext uri="{909E8E84-426E-40dd-AFC4-6F175D3DCCD1}">
              <a14:hiddenFill xmlns:a14="http://schemas.microsoft.com/office/drawing/2010/main" xmlns="">
                <a:solidFill>
                  <a:srgbClr val="FFFFFF"/>
                </a:solidFill>
              </a14:hiddenFill>
            </a:ext>
          </a:extLst>
        </p:spPr>
      </p:pic>
      <p:sp>
        <p:nvSpPr>
          <p:cNvPr id="6" name="TextBox 5"/>
          <p:cNvSpPr txBox="1"/>
          <p:nvPr/>
        </p:nvSpPr>
        <p:spPr>
          <a:xfrm>
            <a:off x="417927" y="5691673"/>
            <a:ext cx="1161661" cy="646331"/>
          </a:xfrm>
          <a:prstGeom prst="rect">
            <a:avLst/>
          </a:prstGeom>
          <a:noFill/>
        </p:spPr>
        <p:txBody>
          <a:bodyPr wrap="square" rtlCol="0">
            <a:spAutoFit/>
          </a:bodyPr>
          <a:lstStyle/>
          <a:p>
            <a:r>
              <a:rPr lang="en-US" dirty="0" smtClean="0"/>
              <a:t>“Cell Show”</a:t>
            </a:r>
            <a:endParaRPr lang="en-US" dirty="0"/>
          </a:p>
        </p:txBody>
      </p:sp>
      <p:sp>
        <p:nvSpPr>
          <p:cNvPr id="7" name="TextBox 6"/>
          <p:cNvSpPr txBox="1"/>
          <p:nvPr/>
        </p:nvSpPr>
        <p:spPr>
          <a:xfrm>
            <a:off x="1943493" y="5691673"/>
            <a:ext cx="1210647" cy="646331"/>
          </a:xfrm>
          <a:prstGeom prst="rect">
            <a:avLst/>
          </a:prstGeom>
          <a:noFill/>
        </p:spPr>
        <p:txBody>
          <a:bodyPr wrap="square" rtlCol="0">
            <a:spAutoFit/>
          </a:bodyPr>
          <a:lstStyle/>
          <a:p>
            <a:r>
              <a:rPr lang="en-US" dirty="0" smtClean="0"/>
              <a:t>“</a:t>
            </a:r>
            <a:r>
              <a:rPr lang="en-US" u="sng" dirty="0" smtClean="0"/>
              <a:t>H-Monitor</a:t>
            </a:r>
            <a:r>
              <a:rPr lang="en-US" dirty="0" smtClean="0"/>
              <a:t>”</a:t>
            </a:r>
            <a:endParaRPr lang="en-US" dirty="0"/>
          </a:p>
        </p:txBody>
      </p:sp>
      <p:sp>
        <p:nvSpPr>
          <p:cNvPr id="8" name="TextBox 7"/>
          <p:cNvSpPr txBox="1"/>
          <p:nvPr/>
        </p:nvSpPr>
        <p:spPr>
          <a:xfrm>
            <a:off x="3525019" y="5691673"/>
            <a:ext cx="1203674" cy="369332"/>
          </a:xfrm>
          <a:prstGeom prst="rect">
            <a:avLst/>
          </a:prstGeom>
          <a:noFill/>
        </p:spPr>
        <p:txBody>
          <a:bodyPr wrap="square" rtlCol="0">
            <a:spAutoFit/>
          </a:bodyPr>
          <a:lstStyle/>
          <a:p>
            <a:r>
              <a:rPr lang="en-US" dirty="0" smtClean="0"/>
              <a:t>“Read Me”</a:t>
            </a:r>
            <a:endParaRPr lang="en-US" dirty="0"/>
          </a:p>
        </p:txBody>
      </p:sp>
      <p:sp>
        <p:nvSpPr>
          <p:cNvPr id="11" name="Content Placeholder 2"/>
          <p:cNvSpPr txBox="1">
            <a:spLocks/>
          </p:cNvSpPr>
          <p:nvPr/>
        </p:nvSpPr>
        <p:spPr>
          <a:xfrm>
            <a:off x="4640596" y="1413619"/>
            <a:ext cx="4046204" cy="4795625"/>
          </a:xfrm>
          <a:prstGeom prst="rect">
            <a:avLst/>
          </a:prstGeom>
        </p:spPr>
        <p:txBody>
          <a:bodyPr vert="horz" lIns="91440" tIns="45720" rIns="91440" bIns="45720" rtlCol="0">
            <a:normAutofit/>
          </a:bodyPr>
          <a:lstStyle>
            <a:lvl1pPr marL="0" indent="0" algn="l" defTabSz="457200" rtl="0" eaLnBrk="1" latinLnBrk="0" hangingPunct="1">
              <a:lnSpc>
                <a:spcPct val="150000"/>
              </a:lnSpc>
              <a:spcBef>
                <a:spcPct val="20000"/>
              </a:spcBef>
              <a:buFont typeface="Arial"/>
              <a:buNone/>
              <a:defRPr sz="2600" kern="1200">
                <a:solidFill>
                  <a:schemeClr val="tx1"/>
                </a:solidFill>
                <a:latin typeface="Avenir Book"/>
                <a:ea typeface="+mn-ea"/>
                <a:cs typeface="Avenir Book"/>
              </a:defRPr>
            </a:lvl1pPr>
            <a:lvl2pPr marL="742950" indent="-285750" algn="l" defTabSz="457200" rtl="0" eaLnBrk="1" latinLnBrk="0" hangingPunct="1">
              <a:lnSpc>
                <a:spcPct val="150000"/>
              </a:lnSpc>
              <a:spcBef>
                <a:spcPct val="20000"/>
              </a:spcBef>
              <a:buFont typeface="Arial"/>
              <a:buChar char="•"/>
              <a:defRPr sz="2600" kern="1200">
                <a:solidFill>
                  <a:schemeClr val="tx1"/>
                </a:solidFill>
                <a:latin typeface="Avenir Book"/>
                <a:ea typeface="+mn-ea"/>
                <a:cs typeface="Avenir Book"/>
              </a:defRPr>
            </a:lvl2pPr>
            <a:lvl3pPr marL="1143000" indent="-228600" algn="l" defTabSz="457200" rtl="0" eaLnBrk="1" latinLnBrk="0" hangingPunct="1">
              <a:lnSpc>
                <a:spcPct val="150000"/>
              </a:lnSpc>
              <a:spcBef>
                <a:spcPct val="20000"/>
              </a:spcBef>
              <a:buFont typeface="Courier New"/>
              <a:buChar char="o"/>
              <a:defRPr sz="2600" kern="1200">
                <a:solidFill>
                  <a:schemeClr val="tx1"/>
                </a:solidFill>
                <a:latin typeface="Avenir Book"/>
                <a:ea typeface="+mn-ea"/>
                <a:cs typeface="Avenir Book"/>
              </a:defRPr>
            </a:lvl3pPr>
            <a:lvl4pPr marL="1600200" indent="-228600" algn="l" defTabSz="457200" rtl="0" eaLnBrk="1" latinLnBrk="0" hangingPunct="1">
              <a:spcBef>
                <a:spcPct val="20000"/>
              </a:spcBef>
              <a:buFont typeface="Arial"/>
              <a:buChar char="–"/>
              <a:defRPr sz="2000" kern="1200">
                <a:solidFill>
                  <a:schemeClr val="tx1"/>
                </a:solidFill>
                <a:latin typeface="Avenir Book"/>
                <a:ea typeface="+mn-ea"/>
                <a:cs typeface="Avenir Book"/>
              </a:defRPr>
            </a:lvl4pPr>
            <a:lvl5pPr marL="2057400" indent="-228600" algn="l" defTabSz="457200" rtl="0" eaLnBrk="1" latinLnBrk="0" hangingPunct="1">
              <a:spcBef>
                <a:spcPct val="20000"/>
              </a:spcBef>
              <a:buFont typeface="Arial"/>
              <a:buChar char="»"/>
              <a:defRPr sz="2000" kern="1200">
                <a:solidFill>
                  <a:schemeClr val="tx1"/>
                </a:solidFill>
                <a:latin typeface="Avenir Book"/>
                <a:ea typeface="+mn-ea"/>
                <a:cs typeface="Avenir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00000"/>
              </a:lnSpc>
            </a:pPr>
            <a:r>
              <a:rPr lang="en-US" dirty="0" smtClean="0"/>
              <a:t>Identifying, mitigating and minimizing potential hazards</a:t>
            </a:r>
          </a:p>
          <a:p>
            <a:pPr>
              <a:lnSpc>
                <a:spcPct val="100000"/>
              </a:lnSpc>
            </a:pPr>
            <a:endParaRPr lang="en-US" sz="1400" dirty="0" smtClean="0"/>
          </a:p>
          <a:p>
            <a:pPr>
              <a:lnSpc>
                <a:spcPct val="100000"/>
              </a:lnSpc>
            </a:pPr>
            <a:r>
              <a:rPr lang="en-US" dirty="0" smtClean="0"/>
              <a:t>Evaluate criticality by virtue of design</a:t>
            </a:r>
          </a:p>
          <a:p>
            <a:pPr>
              <a:lnSpc>
                <a:spcPct val="100000"/>
              </a:lnSpc>
            </a:pPr>
            <a:endParaRPr lang="en-US" sz="1400" dirty="0" smtClean="0"/>
          </a:p>
          <a:p>
            <a:pPr>
              <a:lnSpc>
                <a:spcPct val="100000"/>
              </a:lnSpc>
            </a:pPr>
            <a:r>
              <a:rPr lang="en-US" dirty="0" smtClean="0"/>
              <a:t>Rationalization based on level of Risk</a:t>
            </a:r>
          </a:p>
          <a:p>
            <a:endParaRPr lang="en-US" dirty="0"/>
          </a:p>
        </p:txBody>
      </p:sp>
    </p:spTree>
    <p:extLst>
      <p:ext uri="{BB962C8B-B14F-4D97-AF65-F5344CB8AC3E}">
        <p14:creationId xmlns:p14="http://schemas.microsoft.com/office/powerpoint/2010/main" val="341896795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Test Plan Synopsis</a:t>
            </a:r>
            <a:endParaRPr lang="en-US" sz="4000" dirty="0"/>
          </a:p>
        </p:txBody>
      </p:sp>
      <p:sp>
        <p:nvSpPr>
          <p:cNvPr id="3" name="Subtitle 2"/>
          <p:cNvSpPr>
            <a:spLocks noGrp="1"/>
          </p:cNvSpPr>
          <p:nvPr>
            <p:ph idx="1"/>
          </p:nvPr>
        </p:nvSpPr>
        <p:spPr/>
        <p:txBody>
          <a:bodyPr/>
          <a:lstStyle/>
          <a:p>
            <a:r>
              <a:rPr lang="en-US" dirty="0" smtClean="0"/>
              <a:t>Basis on cyclomatic </a:t>
            </a:r>
            <a:r>
              <a:rPr lang="en-US" dirty="0" smtClean="0"/>
              <a:t>complexity</a:t>
            </a:r>
          </a:p>
          <a:p>
            <a:pPr marL="457200" indent="-457200">
              <a:buFont typeface="Arial" panose="020B0604020202020204" pitchFamily="34" charset="0"/>
              <a:buChar char="•"/>
            </a:pPr>
            <a:r>
              <a:rPr lang="en-US" dirty="0"/>
              <a:t> </a:t>
            </a:r>
            <a:r>
              <a:rPr lang="en-US" dirty="0" smtClean="0"/>
              <a:t>Independent Paths</a:t>
            </a:r>
            <a:endParaRPr lang="en-US" dirty="0" smtClean="0"/>
          </a:p>
          <a:p>
            <a:r>
              <a:rPr lang="en-US" dirty="0" smtClean="0"/>
              <a:t>Integration testing</a:t>
            </a:r>
          </a:p>
          <a:p>
            <a:r>
              <a:rPr lang="en-US" dirty="0" smtClean="0"/>
              <a:t>Hardware and software</a:t>
            </a:r>
          </a:p>
          <a:p>
            <a:pPr marL="457200" indent="-457200">
              <a:buFont typeface="Arial" panose="020B0604020202020204" pitchFamily="34" charset="0"/>
              <a:buChar char="•"/>
            </a:pPr>
            <a:r>
              <a:rPr lang="en-US" dirty="0"/>
              <a:t>Boundary analysis</a:t>
            </a:r>
          </a:p>
          <a:p>
            <a:endParaRPr lang="en-US" dirty="0"/>
          </a:p>
        </p:txBody>
      </p:sp>
    </p:spTree>
    <p:extLst>
      <p:ext uri="{BB962C8B-B14F-4D97-AF65-F5344CB8AC3E}">
        <p14:creationId xmlns:p14="http://schemas.microsoft.com/office/powerpoint/2010/main" val="293445322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Considerations</a:t>
            </a:r>
            <a:endParaRPr lang="en-US" dirty="0"/>
          </a:p>
        </p:txBody>
      </p:sp>
      <p:sp>
        <p:nvSpPr>
          <p:cNvPr id="3" name="Text Placeholder 2"/>
          <p:cNvSpPr>
            <a:spLocks noGrp="1"/>
          </p:cNvSpPr>
          <p:nvPr>
            <p:ph type="body" idx="1"/>
          </p:nvPr>
        </p:nvSpPr>
        <p:spPr/>
        <p:txBody>
          <a:bodyPr/>
          <a:lstStyle/>
          <a:p>
            <a:r>
              <a:rPr lang="en-US" dirty="0" smtClean="0"/>
              <a:t>Ujin Han</a:t>
            </a:r>
            <a:endParaRPr lang="en-US" dirty="0"/>
          </a:p>
        </p:txBody>
      </p:sp>
    </p:spTree>
    <p:extLst>
      <p:ext uri="{BB962C8B-B14F-4D97-AF65-F5344CB8AC3E}">
        <p14:creationId xmlns:p14="http://schemas.microsoft.com/office/powerpoint/2010/main" val="2699412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considerations</a:t>
            </a:r>
            <a:endParaRPr lang="en-US" dirty="0"/>
          </a:p>
        </p:txBody>
      </p:sp>
      <p:sp>
        <p:nvSpPr>
          <p:cNvPr id="3" name="Content Placeholder 2"/>
          <p:cNvSpPr>
            <a:spLocks noGrp="1"/>
          </p:cNvSpPr>
          <p:nvPr>
            <p:ph idx="1"/>
          </p:nvPr>
        </p:nvSpPr>
        <p:spPr>
          <a:xfrm>
            <a:off x="457200" y="1444979"/>
            <a:ext cx="8229600" cy="4705450"/>
          </a:xfrm>
        </p:spPr>
        <p:txBody>
          <a:bodyPr>
            <a:normAutofit/>
          </a:bodyPr>
          <a:lstStyle/>
          <a:p>
            <a:r>
              <a:rPr lang="en-US" dirty="0"/>
              <a:t>Team and </a:t>
            </a:r>
            <a:r>
              <a:rPr lang="en-US" dirty="0" smtClean="0"/>
              <a:t>communications</a:t>
            </a:r>
            <a:endParaRPr lang="en-US" dirty="0"/>
          </a:p>
          <a:p>
            <a:r>
              <a:rPr lang="en-US" dirty="0" smtClean="0"/>
              <a:t>Time</a:t>
            </a:r>
            <a:endParaRPr lang="en-US" dirty="0"/>
          </a:p>
          <a:p>
            <a:r>
              <a:rPr lang="en-US" dirty="0" smtClean="0"/>
              <a:t>Requirements analysis</a:t>
            </a:r>
          </a:p>
          <a:p>
            <a:r>
              <a:rPr lang="en-US" dirty="0" smtClean="0"/>
              <a:t>Approach to SCM </a:t>
            </a:r>
          </a:p>
          <a:p>
            <a:r>
              <a:rPr lang="en-US" dirty="0" smtClean="0"/>
              <a:t>Choice of code development</a:t>
            </a:r>
          </a:p>
          <a:p>
            <a:r>
              <a:rPr lang="en-US" dirty="0" smtClean="0"/>
              <a:t>Testing</a:t>
            </a:r>
          </a:p>
        </p:txBody>
      </p:sp>
      <p:grpSp>
        <p:nvGrpSpPr>
          <p:cNvPr id="16" name="Group 15"/>
          <p:cNvGrpSpPr/>
          <p:nvPr/>
        </p:nvGrpSpPr>
        <p:grpSpPr>
          <a:xfrm>
            <a:off x="-84741" y="6248400"/>
            <a:ext cx="2784992" cy="406615"/>
            <a:chOff x="-196336" y="0"/>
            <a:chExt cx="2784992" cy="406615"/>
          </a:xfrm>
        </p:grpSpPr>
        <p:sp>
          <p:nvSpPr>
            <p:cNvPr id="17" name="Pentagon 16"/>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18"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19" name="Group 18"/>
          <p:cNvGrpSpPr/>
          <p:nvPr/>
        </p:nvGrpSpPr>
        <p:grpSpPr>
          <a:xfrm>
            <a:off x="2183035" y="6248400"/>
            <a:ext cx="2586079" cy="406615"/>
            <a:chOff x="2071440" y="0"/>
            <a:chExt cx="2586079" cy="406615"/>
          </a:xfrm>
        </p:grpSpPr>
        <p:sp>
          <p:nvSpPr>
            <p:cNvPr id="20" name="Chevron 19"/>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21"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22" name="Group 21"/>
          <p:cNvGrpSpPr/>
          <p:nvPr/>
        </p:nvGrpSpPr>
        <p:grpSpPr>
          <a:xfrm>
            <a:off x="4251899" y="6248400"/>
            <a:ext cx="2586079" cy="406615"/>
            <a:chOff x="4140304" y="0"/>
            <a:chExt cx="2586079" cy="406615"/>
          </a:xfrm>
        </p:grpSpPr>
        <p:sp>
          <p:nvSpPr>
            <p:cNvPr id="23" name="Chevron 22"/>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24"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25" name="Group 24"/>
          <p:cNvGrpSpPr/>
          <p:nvPr/>
        </p:nvGrpSpPr>
        <p:grpSpPr>
          <a:xfrm>
            <a:off x="6320764" y="6248400"/>
            <a:ext cx="2304832" cy="406615"/>
            <a:chOff x="6209167" y="0"/>
            <a:chExt cx="2586079" cy="406615"/>
          </a:xfrm>
        </p:grpSpPr>
        <p:sp>
          <p:nvSpPr>
            <p:cNvPr id="26" name="Chevron 25"/>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27"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spTree>
    <p:extLst>
      <p:ext uri="{BB962C8B-B14F-4D97-AF65-F5344CB8AC3E}">
        <p14:creationId xmlns:p14="http://schemas.microsoft.com/office/powerpoint/2010/main" val="380104943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Team and Communications</a:t>
            </a:r>
            <a:endParaRPr lang="en-US" dirty="0"/>
          </a:p>
        </p:txBody>
      </p:sp>
      <p:sp>
        <p:nvSpPr>
          <p:cNvPr id="3" name="Content Placeholder 2"/>
          <p:cNvSpPr>
            <a:spLocks noGrp="1"/>
          </p:cNvSpPr>
          <p:nvPr>
            <p:ph idx="1"/>
          </p:nvPr>
        </p:nvSpPr>
        <p:spPr/>
        <p:txBody>
          <a:bodyPr/>
          <a:lstStyle/>
          <a:p>
            <a:r>
              <a:rPr lang="en-US" dirty="0" smtClean="0"/>
              <a:t>Clearly defined roles for each member </a:t>
            </a:r>
          </a:p>
          <a:p>
            <a:r>
              <a:rPr lang="en-US" dirty="0" smtClean="0"/>
              <a:t>Set ground rules and expectations for performance</a:t>
            </a:r>
          </a:p>
          <a:p>
            <a:r>
              <a:rPr lang="en-US" dirty="0" smtClean="0"/>
              <a:t>Determined preferred method of communication </a:t>
            </a:r>
          </a:p>
          <a:p>
            <a:endParaRPr lang="en-US" dirty="0" smtClean="0"/>
          </a:p>
          <a:p>
            <a:endParaRPr lang="en-US" dirty="0"/>
          </a:p>
        </p:txBody>
      </p:sp>
      <p:grpSp>
        <p:nvGrpSpPr>
          <p:cNvPr id="16" name="Group 15"/>
          <p:cNvGrpSpPr/>
          <p:nvPr/>
        </p:nvGrpSpPr>
        <p:grpSpPr>
          <a:xfrm>
            <a:off x="-84741" y="6248400"/>
            <a:ext cx="2784992" cy="406615"/>
            <a:chOff x="-196336" y="0"/>
            <a:chExt cx="2784992" cy="406615"/>
          </a:xfrm>
        </p:grpSpPr>
        <p:sp>
          <p:nvSpPr>
            <p:cNvPr id="17" name="Pentagon 16"/>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18"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19" name="Group 18"/>
          <p:cNvGrpSpPr/>
          <p:nvPr/>
        </p:nvGrpSpPr>
        <p:grpSpPr>
          <a:xfrm>
            <a:off x="2183035" y="6248400"/>
            <a:ext cx="2586079" cy="406615"/>
            <a:chOff x="2071440" y="0"/>
            <a:chExt cx="2586079" cy="406615"/>
          </a:xfrm>
        </p:grpSpPr>
        <p:sp>
          <p:nvSpPr>
            <p:cNvPr id="20" name="Chevron 19"/>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21"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22" name="Group 21"/>
          <p:cNvGrpSpPr/>
          <p:nvPr/>
        </p:nvGrpSpPr>
        <p:grpSpPr>
          <a:xfrm>
            <a:off x="4251899" y="6248400"/>
            <a:ext cx="2586079" cy="406615"/>
            <a:chOff x="4140304" y="0"/>
            <a:chExt cx="2586079" cy="406615"/>
          </a:xfrm>
        </p:grpSpPr>
        <p:sp>
          <p:nvSpPr>
            <p:cNvPr id="23" name="Chevron 22"/>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24"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25" name="Group 24"/>
          <p:cNvGrpSpPr/>
          <p:nvPr/>
        </p:nvGrpSpPr>
        <p:grpSpPr>
          <a:xfrm>
            <a:off x="6320764" y="6248400"/>
            <a:ext cx="2304832" cy="406615"/>
            <a:chOff x="6209167" y="0"/>
            <a:chExt cx="2586079" cy="406615"/>
          </a:xfrm>
        </p:grpSpPr>
        <p:sp>
          <p:nvSpPr>
            <p:cNvPr id="26" name="Chevron 25"/>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27"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28" name="Picture 27"/>
          <p:cNvPicPr>
            <a:picLocks noChangeAspect="1"/>
          </p:cNvPicPr>
          <p:nvPr/>
        </p:nvPicPr>
        <p:blipFill rotWithShape="1">
          <a:blip r:embed="rId2"/>
          <a:srcRect t="5348" b="9625"/>
          <a:stretch/>
        </p:blipFill>
        <p:spPr>
          <a:xfrm>
            <a:off x="5285067" y="3625975"/>
            <a:ext cx="2861006" cy="2432620"/>
          </a:xfrm>
          <a:prstGeom prst="rect">
            <a:avLst/>
          </a:prstGeom>
        </p:spPr>
      </p:pic>
    </p:spTree>
    <p:extLst>
      <p:ext uri="{BB962C8B-B14F-4D97-AF65-F5344CB8AC3E}">
        <p14:creationId xmlns:p14="http://schemas.microsoft.com/office/powerpoint/2010/main" val="28368876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a:t>
            </a:r>
            <a:endParaRPr lang="en-US" dirty="0"/>
          </a:p>
        </p:txBody>
      </p:sp>
      <p:sp>
        <p:nvSpPr>
          <p:cNvPr id="3" name="Content Placeholder 2"/>
          <p:cNvSpPr>
            <a:spLocks noGrp="1"/>
          </p:cNvSpPr>
          <p:nvPr>
            <p:ph idx="1"/>
          </p:nvPr>
        </p:nvSpPr>
        <p:spPr/>
        <p:txBody>
          <a:bodyPr/>
          <a:lstStyle/>
          <a:p>
            <a:pPr algn="r">
              <a:spcBef>
                <a:spcPts val="0"/>
              </a:spcBef>
            </a:pPr>
            <a:r>
              <a:rPr lang="en-US" dirty="0" smtClean="0"/>
              <a:t>Limited time frame</a:t>
            </a:r>
          </a:p>
          <a:p>
            <a:pPr algn="r"/>
            <a:r>
              <a:rPr lang="en-US" dirty="0" smtClean="0"/>
              <a:t>Limited available time to meet </a:t>
            </a:r>
          </a:p>
          <a:p>
            <a:pPr algn="r"/>
            <a:r>
              <a:rPr lang="en-US" dirty="0" smtClean="0"/>
              <a:t>Short time frame to adjust to the requirements change</a:t>
            </a:r>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17" name="Picture 16"/>
          <p:cNvPicPr>
            <a:picLocks noChangeAspect="1"/>
          </p:cNvPicPr>
          <p:nvPr/>
        </p:nvPicPr>
        <p:blipFill>
          <a:blip r:embed="rId2"/>
          <a:stretch>
            <a:fillRect/>
          </a:stretch>
        </p:blipFill>
        <p:spPr>
          <a:xfrm>
            <a:off x="428411" y="3551402"/>
            <a:ext cx="3700201" cy="2467513"/>
          </a:xfrm>
          <a:prstGeom prst="rect">
            <a:avLst/>
          </a:prstGeom>
        </p:spPr>
      </p:pic>
    </p:spTree>
    <p:extLst>
      <p:ext uri="{BB962C8B-B14F-4D97-AF65-F5344CB8AC3E}">
        <p14:creationId xmlns:p14="http://schemas.microsoft.com/office/powerpoint/2010/main" val="34693569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Requirements Analysis</a:t>
            </a:r>
            <a:endParaRPr lang="en-US" dirty="0"/>
          </a:p>
        </p:txBody>
      </p:sp>
      <p:sp>
        <p:nvSpPr>
          <p:cNvPr id="3" name="Content Placeholder 2"/>
          <p:cNvSpPr>
            <a:spLocks noGrp="1"/>
          </p:cNvSpPr>
          <p:nvPr>
            <p:ph idx="1"/>
          </p:nvPr>
        </p:nvSpPr>
        <p:spPr/>
        <p:txBody>
          <a:bodyPr/>
          <a:lstStyle/>
          <a:p>
            <a:r>
              <a:rPr lang="en-US" dirty="0" smtClean="0"/>
              <a:t>Set goals and objectives for the project</a:t>
            </a:r>
          </a:p>
          <a:p>
            <a:r>
              <a:rPr lang="en-US" dirty="0" smtClean="0"/>
              <a:t>Guide to what is needed in the final product</a:t>
            </a:r>
          </a:p>
          <a:p>
            <a:r>
              <a:rPr lang="en-US" dirty="0" smtClean="0"/>
              <a:t>Take future change in requirements into account</a:t>
            </a:r>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16" name="Picture 15"/>
          <p:cNvPicPr/>
          <p:nvPr/>
        </p:nvPicPr>
        <p:blipFill>
          <a:blip r:embed="rId2"/>
          <a:stretch>
            <a:fillRect/>
          </a:stretch>
        </p:blipFill>
        <p:spPr>
          <a:xfrm>
            <a:off x="4769114" y="3763677"/>
            <a:ext cx="3171590" cy="1943036"/>
          </a:xfrm>
          <a:prstGeom prst="rect">
            <a:avLst/>
          </a:prstGeom>
        </p:spPr>
      </p:pic>
    </p:spTree>
    <p:extLst>
      <p:ext uri="{BB962C8B-B14F-4D97-AF65-F5344CB8AC3E}">
        <p14:creationId xmlns:p14="http://schemas.microsoft.com/office/powerpoint/2010/main" val="21851192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Approach to SCM Model</a:t>
            </a:r>
            <a:endParaRPr lang="en-US" dirty="0"/>
          </a:p>
        </p:txBody>
      </p:sp>
      <p:sp>
        <p:nvSpPr>
          <p:cNvPr id="3" name="Content Placeholder 2"/>
          <p:cNvSpPr>
            <a:spLocks noGrp="1"/>
          </p:cNvSpPr>
          <p:nvPr>
            <p:ph idx="1"/>
          </p:nvPr>
        </p:nvSpPr>
        <p:spPr/>
        <p:txBody>
          <a:bodyPr/>
          <a:lstStyle/>
          <a:p>
            <a:r>
              <a:rPr lang="en-US" dirty="0" smtClean="0"/>
              <a:t>Multi-user friendly </a:t>
            </a:r>
          </a:p>
          <a:p>
            <a:r>
              <a:rPr lang="en-US" dirty="0" smtClean="0"/>
              <a:t>Real-time updating and tracking</a:t>
            </a:r>
          </a:p>
          <a:p>
            <a:r>
              <a:rPr lang="en-US" dirty="0" smtClean="0"/>
              <a:t>From Google Drive to </a:t>
            </a:r>
            <a:r>
              <a:rPr lang="en-US" dirty="0" err="1" smtClean="0"/>
              <a:t>GitHub</a:t>
            </a:r>
            <a:r>
              <a:rPr lang="en-US" dirty="0" smtClean="0"/>
              <a:t> </a:t>
            </a:r>
          </a:p>
          <a:p>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16" name="Picture 15"/>
          <p:cNvPicPr>
            <a:picLocks noChangeAspect="1"/>
          </p:cNvPicPr>
          <p:nvPr/>
        </p:nvPicPr>
        <p:blipFill>
          <a:blip r:embed="rId2"/>
          <a:stretch>
            <a:fillRect/>
          </a:stretch>
        </p:blipFill>
        <p:spPr>
          <a:xfrm>
            <a:off x="7145829" y="4180179"/>
            <a:ext cx="1298570" cy="1298570"/>
          </a:xfrm>
          <a:prstGeom prst="rect">
            <a:avLst/>
          </a:prstGeom>
        </p:spPr>
      </p:pic>
      <p:pic>
        <p:nvPicPr>
          <p:cNvPr id="17" name="Picture 16"/>
          <p:cNvPicPr>
            <a:picLocks noChangeAspect="1"/>
          </p:cNvPicPr>
          <p:nvPr/>
        </p:nvPicPr>
        <p:blipFill>
          <a:blip r:embed="rId3"/>
          <a:stretch>
            <a:fillRect/>
          </a:stretch>
        </p:blipFill>
        <p:spPr>
          <a:xfrm>
            <a:off x="4303603" y="4180178"/>
            <a:ext cx="2966004" cy="1176174"/>
          </a:xfrm>
          <a:prstGeom prst="rect">
            <a:avLst/>
          </a:prstGeom>
        </p:spPr>
      </p:pic>
      <p:pic>
        <p:nvPicPr>
          <p:cNvPr id="18" name="Picture 17"/>
          <p:cNvPicPr>
            <a:picLocks noChangeAspect="1"/>
          </p:cNvPicPr>
          <p:nvPr/>
        </p:nvPicPr>
        <p:blipFill rotWithShape="1">
          <a:blip r:embed="rId4"/>
          <a:srcRect l="22582" t="20047" r="21742" b="18559"/>
          <a:stretch/>
        </p:blipFill>
        <p:spPr>
          <a:xfrm>
            <a:off x="393129" y="4102244"/>
            <a:ext cx="1938612" cy="1603276"/>
          </a:xfrm>
          <a:prstGeom prst="rect">
            <a:avLst/>
          </a:prstGeom>
        </p:spPr>
      </p:pic>
      <p:sp>
        <p:nvSpPr>
          <p:cNvPr id="19" name="Right Arrow 18"/>
          <p:cNvSpPr/>
          <p:nvPr/>
        </p:nvSpPr>
        <p:spPr>
          <a:xfrm>
            <a:off x="2670011" y="4656410"/>
            <a:ext cx="967699" cy="347719"/>
          </a:xfrm>
          <a:prstGeom prst="rightArrow">
            <a:avLst/>
          </a:prstGeom>
          <a:solidFill>
            <a:schemeClr val="accent4"/>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066719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Choice of Code Development</a:t>
            </a:r>
            <a:endParaRPr lang="en-US" dirty="0"/>
          </a:p>
        </p:txBody>
      </p:sp>
      <p:sp>
        <p:nvSpPr>
          <p:cNvPr id="3" name="Content Placeholder 2"/>
          <p:cNvSpPr>
            <a:spLocks noGrp="1"/>
          </p:cNvSpPr>
          <p:nvPr>
            <p:ph idx="1"/>
          </p:nvPr>
        </p:nvSpPr>
        <p:spPr/>
        <p:txBody>
          <a:bodyPr/>
          <a:lstStyle/>
          <a:p>
            <a:r>
              <a:rPr lang="en-US" dirty="0" smtClean="0"/>
              <a:t>Flexibility with future change in requirements</a:t>
            </a:r>
          </a:p>
          <a:p>
            <a:r>
              <a:rPr lang="en-US" dirty="0" smtClean="0"/>
              <a:t>Members with experience in developing code</a:t>
            </a:r>
          </a:p>
          <a:p>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16" name="Picture 15"/>
          <p:cNvPicPr>
            <a:picLocks noChangeAspect="1"/>
          </p:cNvPicPr>
          <p:nvPr/>
        </p:nvPicPr>
        <p:blipFill>
          <a:blip r:embed="rId2"/>
          <a:stretch>
            <a:fillRect/>
          </a:stretch>
        </p:blipFill>
        <p:spPr>
          <a:xfrm>
            <a:off x="2974391" y="2911269"/>
            <a:ext cx="5318565" cy="3018172"/>
          </a:xfrm>
          <a:prstGeom prst="rect">
            <a:avLst/>
          </a:prstGeom>
        </p:spPr>
      </p:pic>
    </p:spTree>
    <p:extLst>
      <p:ext uri="{BB962C8B-B14F-4D97-AF65-F5344CB8AC3E}">
        <p14:creationId xmlns:p14="http://schemas.microsoft.com/office/powerpoint/2010/main" val="304309355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1808</TotalTime>
  <Words>2118</Words>
  <Application>Microsoft Office PowerPoint</Application>
  <PresentationFormat>On-screen Show (4:3)</PresentationFormat>
  <Paragraphs>291</Paragraphs>
  <Slides>23</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Avenir Black</vt:lpstr>
      <vt:lpstr>Avenir Book</vt:lpstr>
      <vt:lpstr>Calibri</vt:lpstr>
      <vt:lpstr>Courier New</vt:lpstr>
      <vt:lpstr>Lucida Grande</vt:lpstr>
      <vt:lpstr>Office Theme</vt:lpstr>
      <vt:lpstr>GP GENIE Project Presentation</vt:lpstr>
      <vt:lpstr>Outline</vt:lpstr>
      <vt:lpstr>Key Considerations</vt:lpstr>
      <vt:lpstr>Key considerations</vt:lpstr>
      <vt:lpstr>Team and Communications</vt:lpstr>
      <vt:lpstr>Time</vt:lpstr>
      <vt:lpstr>Requirements Analysis</vt:lpstr>
      <vt:lpstr>Approach to SCM Model</vt:lpstr>
      <vt:lpstr>Choice of Code Development</vt:lpstr>
      <vt:lpstr>Testing</vt:lpstr>
      <vt:lpstr>Highlights</vt:lpstr>
      <vt:lpstr>Selection of Software Development Model </vt:lpstr>
      <vt:lpstr>SCM: Version Control</vt:lpstr>
      <vt:lpstr>Process Method</vt:lpstr>
      <vt:lpstr>Method for Random Selection</vt:lpstr>
      <vt:lpstr>Lessons-Learned </vt:lpstr>
      <vt:lpstr>What Worked</vt:lpstr>
      <vt:lpstr>What Didn’t Work</vt:lpstr>
      <vt:lpstr>Project Summary</vt:lpstr>
      <vt:lpstr>Project Summary</vt:lpstr>
      <vt:lpstr>Assignment #10</vt:lpstr>
      <vt:lpstr>Test Plan Assessment</vt:lpstr>
      <vt:lpstr>Test Plan Synopsis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GP GENIE Project Presentation</dc:title>
  <dc:creator>Ujin Han</dc:creator>
  <cp:lastModifiedBy>Cecil Mecil</cp:lastModifiedBy>
  <cp:revision>58</cp:revision>
  <dcterms:created xsi:type="dcterms:W3CDTF">2013-12-02T18:31:57Z</dcterms:created>
  <dcterms:modified xsi:type="dcterms:W3CDTF">2013-12-14T07:45:28Z</dcterms:modified>
</cp:coreProperties>
</file>

<file path=docProps/thumbnail.jpeg>
</file>